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96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notesMasterIdLst>
    <p:notesMasterId r:id="rId10"/>
  </p:notesMasterIdLst>
  <p:sldIdLst>
    <p:sldId id="256" r:id="rId11"/>
    <p:sldId id="257" r:id="rId12"/>
    <p:sldId id="258" r:id="rId13"/>
    <p:sldId id="259" r:id="rId14"/>
    <p:sldId id="260" r:id="rId15"/>
    <p:sldId id="261" r:id="rId16"/>
    <p:sldId id="262" r:id="rId17"/>
    <p:sldId id="263" r:id="rId18"/>
    <p:sldId id="264" r:id="rId19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notesMaster" Target="notesMasters/notesMaster1.xml"/><Relationship Id="rId11" Type="http://schemas.openxmlformats.org/officeDocument/2006/relationships/slide" Target="slides/slide1.xml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Relationship Id="rId17" Type="http://schemas.openxmlformats.org/officeDocument/2006/relationships/slide" Target="slides/slide7.xml"/><Relationship Id="rId18" Type="http://schemas.openxmlformats.org/officeDocument/2006/relationships/slide" Target="slides/slide8.xml"/><Relationship Id="rId19" Type="http://schemas.openxmlformats.org/officeDocument/2006/relationships/slide" Target="slides/slide9.xml"/><Relationship Id="rId20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9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pc="-1" strike="noStrike">
                <a:solidFill>
                  <a:srgbClr val="000000"/>
                </a:solidFill>
                <a:latin typeface="Calibri Light"/>
              </a:rPr>
              <a:t>Для перемещения страницы щёлкните мышью</a:t>
            </a: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2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ru-RU" sz="2000" spc="-1" strike="noStrike">
                <a:latin typeface="Arial"/>
              </a:rPr>
              <a:t>Для правки формата примечаний щёлкните мышью</a:t>
            </a:r>
            <a:endParaRPr b="0" lang="ru-RU" sz="2000" spc="-1" strike="noStrike">
              <a:latin typeface="Arial"/>
            </a:endParaRPr>
          </a:p>
        </p:txBody>
      </p:sp>
      <p:sp>
        <p:nvSpPr>
          <p:cNvPr id="33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ru-RU" sz="1400" spc="-1" strike="noStrike">
                <a:latin typeface="Times New Roman"/>
              </a:rPr>
              <a:t>&lt;верхний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33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ru-RU" sz="1400" spc="-1" strike="noStrike"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ru-RU" sz="1400" spc="-1" strike="noStrike">
                <a:latin typeface="Times New Roman"/>
              </a:rPr>
              <a:t>&lt;дата/время&gt;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33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ru-RU" sz="1400" spc="-1" strike="noStrike"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pc="-1" strike="noStrike">
                <a:latin typeface="Times New Roman"/>
              </a:rPr>
              <a:t>&lt;нижний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33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ru-RU" sz="1400" spc="-1" strike="noStrike">
                <a:latin typeface="Times New Roman"/>
              </a:defRPr>
            </a:lvl1pPr>
          </a:lstStyle>
          <a:p>
            <a:pPr indent="0" algn="r">
              <a:buNone/>
            </a:pPr>
            <a:fld id="{30785A7C-4FF8-4A7E-9828-2FBA0CB1D290}" type="slidenum">
              <a:rPr b="0" lang="ru-RU" sz="1400" spc="-1" strike="noStrike">
                <a:latin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5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ru-RU" sz="2000" spc="-1" strike="noStrike">
              <a:latin typeface="Arial"/>
            </a:endParaRPr>
          </a:p>
        </p:txBody>
      </p:sp>
      <p:sp>
        <p:nvSpPr>
          <p:cNvPr id="456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7DAF7C0-1D91-46E4-BE59-E694DB7ADA09}" type="slidenum">
              <a:rPr b="0" lang="en-US" sz="1200" spc="-1" strike="noStrike">
                <a:latin typeface="Times New Roman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5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ru-RU" sz="2000" spc="-1" strike="noStrike">
              <a:latin typeface="Arial"/>
            </a:endParaRPr>
          </a:p>
        </p:txBody>
      </p:sp>
      <p:sp>
        <p:nvSpPr>
          <p:cNvPr id="459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2880B390-EDB5-4A07-9C6C-F90B2D086534}" type="slidenum">
              <a:rPr b="0" lang="en-US" sz="1200" spc="-1" strike="noStrike">
                <a:latin typeface="Times New Roman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6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ru-RU" sz="2000" spc="-1" strike="noStrike">
              <a:latin typeface="Arial"/>
            </a:endParaRPr>
          </a:p>
        </p:txBody>
      </p:sp>
      <p:sp>
        <p:nvSpPr>
          <p:cNvPr id="462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444E5B25-0B5A-4532-BCFE-DFB9DDD517F2}" type="slidenum">
              <a:rPr b="0" lang="en-US" sz="1200" spc="-1" strike="noStrike">
                <a:latin typeface="Times New Roman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ru-RU" sz="2000" spc="-1" strike="noStrike">
              <a:latin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DC0E2FF-A51C-4EBE-83A7-D6A7F8E555A7}" type="slidenum">
              <a:rPr b="0" lang="en-US" sz="1200" spc="-1" strike="noStrike">
                <a:latin typeface="Times New Roman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6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ru-RU" sz="2000" spc="-1" strike="noStrike">
              <a:latin typeface="Arial"/>
            </a:endParaRPr>
          </a:p>
        </p:txBody>
      </p:sp>
      <p:sp>
        <p:nvSpPr>
          <p:cNvPr id="468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86DB962-7ECC-4999-BAD3-588A457A6EF4}" type="slidenum">
              <a:rPr b="0" lang="en-US" sz="1200" spc="-1" strike="noStrike">
                <a:latin typeface="Times New Roman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7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ru-RU" sz="2000" spc="-1" strike="noStrike">
              <a:latin typeface="Arial"/>
            </a:endParaRPr>
          </a:p>
        </p:txBody>
      </p:sp>
      <p:sp>
        <p:nvSpPr>
          <p:cNvPr id="471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0734B41-683A-42FE-BBF5-ACFE2FFC9498}" type="slidenum">
              <a:rPr b="0" lang="en-US" sz="1200" spc="-1" strike="noStrike">
                <a:latin typeface="Times New Roman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7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ru-RU" sz="2000" spc="-1" strike="noStrike">
              <a:latin typeface="Arial"/>
            </a:endParaRPr>
          </a:p>
        </p:txBody>
      </p:sp>
      <p:sp>
        <p:nvSpPr>
          <p:cNvPr id="474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A891794-5C99-48E8-B728-B576829E1BF2}" type="slidenum">
              <a:rPr b="0" lang="en-US" sz="1200" spc="-1" strike="noStrike">
                <a:latin typeface="Times New Roman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47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16000" indent="0">
              <a:buNone/>
            </a:pPr>
            <a:endParaRPr b="0" lang="ru-RU" sz="2000" spc="-1" strike="noStrike">
              <a:latin typeface="Arial"/>
            </a:endParaRPr>
          </a:p>
        </p:txBody>
      </p:sp>
      <p:sp>
        <p:nvSpPr>
          <p:cNvPr id="477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F54A6FD-2EF6-4C0E-B9C0-B008AF2805CD}" type="slidenum">
              <a:rPr b="0" lang="en-US" sz="1200" spc="-1" strike="noStrike">
                <a:latin typeface="Times New Roman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3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4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8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3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4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5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9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3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4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5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6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8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5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0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2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3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4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5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6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7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slideLayout" Target="../slideLayouts/slideLayout39.xml"/><Relationship Id="rId8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58.xml"/><Relationship Id="rId15" Type="http://schemas.openxmlformats.org/officeDocument/2006/relationships/slideLayout" Target="../slideLayouts/slideLayout59.xml"/><Relationship Id="rId16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3.xml"/><Relationship Id="rId8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68.xml"/><Relationship Id="rId13" Type="http://schemas.openxmlformats.org/officeDocument/2006/relationships/slideLayout" Target="../slideLayouts/slideLayout69.xml"/><Relationship Id="rId14" Type="http://schemas.openxmlformats.org/officeDocument/2006/relationships/slideLayout" Target="../slideLayouts/slideLayout70.xml"/><Relationship Id="rId15" Type="http://schemas.openxmlformats.org/officeDocument/2006/relationships/slideLayout" Target="../slideLayouts/slideLayout71.xml"/><Relationship Id="rId16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6.xml"/><Relationship Id="rId9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0.xml"/><Relationship Id="rId13" Type="http://schemas.openxmlformats.org/officeDocument/2006/relationships/slideLayout" Target="../slideLayouts/slideLayout81.xml"/><Relationship Id="rId14" Type="http://schemas.openxmlformats.org/officeDocument/2006/relationships/slideLayout" Target="../slideLayouts/slideLayout82.xml"/><Relationship Id="rId15" Type="http://schemas.openxmlformats.org/officeDocument/2006/relationships/slideLayout" Target="../slideLayouts/slideLayout83.xml"/><Relationship Id="rId16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85.xml"/><Relationship Id="rId6" Type="http://schemas.openxmlformats.org/officeDocument/2006/relationships/slideLayout" Target="../slideLayouts/slideLayout86.xml"/><Relationship Id="rId7" Type="http://schemas.openxmlformats.org/officeDocument/2006/relationships/slideLayout" Target="../slideLayouts/slideLayout87.xml"/><Relationship Id="rId8" Type="http://schemas.openxmlformats.org/officeDocument/2006/relationships/slideLayout" Target="../slideLayouts/slideLayout88.xml"/><Relationship Id="rId9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2.xml"/><Relationship Id="rId13" Type="http://schemas.openxmlformats.org/officeDocument/2006/relationships/slideLayout" Target="../slideLayouts/slideLayout93.xml"/><Relationship Id="rId14" Type="http://schemas.openxmlformats.org/officeDocument/2006/relationships/slideLayout" Target="../slideLayouts/slideLayout94.xml"/><Relationship Id="rId15" Type="http://schemas.openxmlformats.org/officeDocument/2006/relationships/slideLayout" Target="../slideLayouts/slideLayout95.xml"/><Relationship Id="rId16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Calibri Light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</a:rPr>
              <a:t>Второй уровень структуры</a:t>
            </a:r>
            <a:endParaRPr b="0" lang="ru-RU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Третий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42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3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Calibri Light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</a:rPr>
              <a:t>Второй уровень структуры</a:t>
            </a:r>
            <a:endParaRPr b="0" lang="ru-RU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Третий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83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4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Calibri Light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</a:rPr>
              <a:t>Второй уровень структуры</a:t>
            </a:r>
            <a:endParaRPr b="0" lang="ru-RU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Третий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2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5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Calibri Light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</a:rPr>
              <a:t>Второй уровень структуры</a:t>
            </a:r>
            <a:endParaRPr b="0" lang="ru-RU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Третий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6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6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Calibri Light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</a:rPr>
              <a:t>Второй уровень структуры</a:t>
            </a:r>
            <a:endParaRPr b="0" lang="ru-RU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Третий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0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Calibri Light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</a:rPr>
              <a:t>Второй уровень структуры</a:t>
            </a:r>
            <a:endParaRPr b="0" lang="ru-RU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Третий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47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8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Calibri Light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</a:rPr>
              <a:t>Второй уровень структуры</a:t>
            </a:r>
            <a:endParaRPr b="0" lang="ru-RU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Третий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88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89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Calibri Light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400" spc="-1" strike="noStrike">
                <a:solidFill>
                  <a:srgbClr val="000000"/>
                </a:solidFill>
                <a:latin typeface="Calibri"/>
              </a:rPr>
              <a:t>Второй уровень структуры</a:t>
            </a:r>
            <a:endParaRPr b="0" lang="ru-RU" sz="24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Третий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slideLayout" Target="../slideLayouts/slideLayout37.xml"/><Relationship Id="rId7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4.png"/><Relationship Id="rId7" Type="http://schemas.openxmlformats.org/officeDocument/2006/relationships/slideLayout" Target="../slideLayouts/slideLayout49.xml"/><Relationship Id="rId8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61.xml"/><Relationship Id="rId4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73.xml"/><Relationship Id="rId4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85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6.png"/><Relationship Id="rId3" Type="http://schemas.openxmlformats.org/officeDocument/2006/relationships/image" Target="../media/image6.png"/><Relationship Id="rId4" Type="http://schemas.openxmlformats.org/officeDocument/2006/relationships/image" Target="../media/image6.png"/><Relationship Id="rId5" Type="http://schemas.openxmlformats.org/officeDocument/2006/relationships/image" Target="../media/image6.png"/><Relationship Id="rId6" Type="http://schemas.openxmlformats.org/officeDocument/2006/relationships/image" Target="../media/image6.png"/><Relationship Id="rId7" Type="http://schemas.openxmlformats.org/officeDocument/2006/relationships/image" Target="../media/image6.png"/><Relationship Id="rId8" Type="http://schemas.openxmlformats.org/officeDocument/2006/relationships/image" Target="../media/image6.png"/><Relationship Id="rId9" Type="http://schemas.openxmlformats.org/officeDocument/2006/relationships/image" Target="../media/image6.png"/><Relationship Id="rId10" Type="http://schemas.openxmlformats.org/officeDocument/2006/relationships/image" Target="../media/image6.png"/><Relationship Id="rId11" Type="http://schemas.openxmlformats.org/officeDocument/2006/relationships/image" Target="../media/image6.png"/><Relationship Id="rId12" Type="http://schemas.openxmlformats.org/officeDocument/2006/relationships/image" Target="../media/image6.png"/><Relationship Id="rId13" Type="http://schemas.openxmlformats.org/officeDocument/2006/relationships/image" Target="../media/image6.png"/><Relationship Id="rId14" Type="http://schemas.openxmlformats.org/officeDocument/2006/relationships/slideLayout" Target="../slideLayouts/slideLayout8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335" name="Text 0"/>
          <p:cNvSpPr/>
          <p:nvPr/>
        </p:nvSpPr>
        <p:spPr>
          <a:xfrm>
            <a:off x="863640" y="1992240"/>
            <a:ext cx="7416000" cy="3084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6049"/>
              </a:lnSpc>
              <a:tabLst>
                <a:tab algn="l" pos="0"/>
              </a:tabLst>
            </a:pPr>
            <a:r>
              <a:rPr b="0" lang="en-US" sz="4850" spc="-1" strike="noStrike">
                <a:solidFill>
                  <a:srgbClr val="f5f0f0"/>
                </a:solidFill>
                <a:latin typeface="Merriweather"/>
                <a:ea typeface="Merriweather"/>
              </a:rPr>
              <a:t>Проект: Создание игры на Python с использованием модуля Arcade</a:t>
            </a:r>
            <a:endParaRPr b="0" lang="ru-RU" sz="4850" spc="-1" strike="noStrike">
              <a:latin typeface="Arial"/>
            </a:endParaRPr>
          </a:p>
        </p:txBody>
      </p:sp>
      <p:sp>
        <p:nvSpPr>
          <p:cNvPr id="336" name="Text 1"/>
          <p:cNvSpPr/>
          <p:nvPr/>
        </p:nvSpPr>
        <p:spPr>
          <a:xfrm>
            <a:off x="863640" y="5447520"/>
            <a:ext cx="7416000" cy="78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e2e6e9"/>
                </a:solidFill>
                <a:latin typeface="Merriweather"/>
                <a:ea typeface="Merriweather"/>
              </a:rPr>
              <a:t>Погрузитесь в мир интерактивного программирования и геймдева с Python.</a:t>
            </a:r>
            <a:endParaRPr b="0" lang="ru-RU" sz="1900" spc="-1" strike="noStrike">
              <a:latin typeface="Arial"/>
            </a:endParaRPr>
          </a:p>
        </p:txBody>
      </p:sp>
      <p:sp>
        <p:nvSpPr>
          <p:cNvPr id="337" name=""/>
          <p:cNvSpPr txBox="1"/>
          <p:nvPr/>
        </p:nvSpPr>
        <p:spPr>
          <a:xfrm>
            <a:off x="720000" y="6660000"/>
            <a:ext cx="57600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ru-RU" sz="1800" spc="-1" strike="noStrike">
                <a:solidFill>
                  <a:srgbClr val="fff5ce"/>
                </a:solidFill>
                <a:latin typeface="Arial"/>
              </a:rPr>
              <a:t>Создатель: Нурдин Тамерлан Евгеньевич</a:t>
            </a:r>
            <a:br>
              <a:rPr sz="1800"/>
            </a:br>
            <a:r>
              <a:rPr b="0" lang="ru-RU" sz="1800" spc="-1" strike="noStrike">
                <a:solidFill>
                  <a:srgbClr val="fff5ce"/>
                </a:solidFill>
                <a:latin typeface="Arial"/>
              </a:rPr>
              <a:t>Преподователь: Блинов Виктор Александрович</a:t>
            </a:r>
            <a:endParaRPr b="0" lang="ru-RU" sz="1800" spc="-1" strike="noStrike">
              <a:solidFill>
                <a:srgbClr val="fff5ce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0"/>
          <p:cNvSpPr/>
          <p:nvPr/>
        </p:nvSpPr>
        <p:spPr>
          <a:xfrm>
            <a:off x="863640" y="866880"/>
            <a:ext cx="951840" cy="463680"/>
          </a:xfrm>
          <a:prstGeom prst="roundRect">
            <a:avLst>
              <a:gd name="adj" fmla="val 17879"/>
            </a:avLst>
          </a:prstGeom>
          <a:solidFill>
            <a:srgbClr val="001d4d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9" name="Text 1"/>
          <p:cNvSpPr/>
          <p:nvPr/>
        </p:nvSpPr>
        <p:spPr>
          <a:xfrm>
            <a:off x="1011960" y="940680"/>
            <a:ext cx="655920" cy="31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49"/>
              </a:lnSpc>
              <a:tabLst>
                <a:tab algn="l" pos="0"/>
              </a:tabLst>
            </a:pPr>
            <a:r>
              <a:rPr b="0" lang="en-US" sz="1550" spc="-1" strike="noStrike">
                <a:solidFill>
                  <a:srgbClr val="e2e6e9"/>
                </a:solidFill>
                <a:latin typeface="Merriweather"/>
                <a:ea typeface="Merriweather"/>
              </a:rPr>
              <a:t>ОБЗОР</a:t>
            </a:r>
            <a:endParaRPr b="0" lang="ru-RU" sz="1550" spc="-1" strike="noStrike">
              <a:latin typeface="Arial"/>
            </a:endParaRPr>
          </a:p>
        </p:txBody>
      </p:sp>
      <p:sp>
        <p:nvSpPr>
          <p:cNvPr id="340" name="Text 2"/>
          <p:cNvSpPr/>
          <p:nvPr/>
        </p:nvSpPr>
        <p:spPr>
          <a:xfrm>
            <a:off x="863640" y="1429200"/>
            <a:ext cx="617040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6049"/>
              </a:lnSpc>
              <a:tabLst>
                <a:tab algn="l" pos="0"/>
              </a:tabLst>
            </a:pPr>
            <a:r>
              <a:rPr b="0" lang="en-US" sz="4850" spc="-1" strike="noStrike">
                <a:solidFill>
                  <a:srgbClr val="f5f0f0"/>
                </a:solidFill>
                <a:latin typeface="Merriweather"/>
                <a:ea typeface="Merriweather"/>
              </a:rPr>
              <a:t>Цели проекта</a:t>
            </a:r>
            <a:endParaRPr b="0" lang="ru-RU" sz="4850" spc="-1" strike="noStrike">
              <a:latin typeface="Arial"/>
            </a:endParaRPr>
          </a:p>
        </p:txBody>
      </p:sp>
      <p:sp>
        <p:nvSpPr>
          <p:cNvPr id="341" name="Shape 3"/>
          <p:cNvSpPr/>
          <p:nvPr/>
        </p:nvSpPr>
        <p:spPr>
          <a:xfrm>
            <a:off x="863640" y="2570760"/>
            <a:ext cx="6327720" cy="2272320"/>
          </a:xfrm>
          <a:prstGeom prst="roundRect">
            <a:avLst>
              <a:gd name="adj" fmla="val 6438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2" name="Shape 4"/>
          <p:cNvSpPr/>
          <p:nvPr/>
        </p:nvSpPr>
        <p:spPr>
          <a:xfrm>
            <a:off x="833400" y="2570760"/>
            <a:ext cx="121680" cy="2272320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3" name="Text 5"/>
          <p:cNvSpPr/>
          <p:nvPr/>
        </p:nvSpPr>
        <p:spPr>
          <a:xfrm>
            <a:off x="1232640" y="2847960"/>
            <a:ext cx="3269160" cy="38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2400" spc="-1" strike="noStrike">
                <a:solidFill>
                  <a:srgbClr val="e2e6e9"/>
                </a:solidFill>
                <a:latin typeface="Merriweather"/>
                <a:ea typeface="Merriweather"/>
              </a:rPr>
              <a:t>Разработка 2D-игры</a:t>
            </a:r>
            <a:endParaRPr b="0" lang="ru-RU" sz="2400" spc="-1" strike="noStrike">
              <a:latin typeface="Arial"/>
            </a:endParaRPr>
          </a:p>
        </p:txBody>
      </p:sp>
      <p:sp>
        <p:nvSpPr>
          <p:cNvPr id="344" name="Text 6"/>
          <p:cNvSpPr/>
          <p:nvPr/>
        </p:nvSpPr>
        <p:spPr>
          <a:xfrm>
            <a:off x="1232640" y="3381480"/>
            <a:ext cx="5681520" cy="118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e2e6e9"/>
                </a:solidFill>
                <a:latin typeface="Merriweather"/>
                <a:ea typeface="Merriweather"/>
              </a:rPr>
              <a:t>Создание полноценной двухмерной игры с использованием мощной библиотеки Arcade.</a:t>
            </a:r>
            <a:endParaRPr b="0" lang="ru-RU" sz="1900" spc="-1" strike="noStrike">
              <a:latin typeface="Arial"/>
            </a:endParaRPr>
          </a:p>
        </p:txBody>
      </p:sp>
      <p:sp>
        <p:nvSpPr>
          <p:cNvPr id="345" name="Shape 7"/>
          <p:cNvSpPr/>
          <p:nvPr/>
        </p:nvSpPr>
        <p:spPr>
          <a:xfrm>
            <a:off x="7438680" y="2570760"/>
            <a:ext cx="6327720" cy="2272320"/>
          </a:xfrm>
          <a:prstGeom prst="roundRect">
            <a:avLst>
              <a:gd name="adj" fmla="val 6438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6" name="Shape 8"/>
          <p:cNvSpPr/>
          <p:nvPr/>
        </p:nvSpPr>
        <p:spPr>
          <a:xfrm>
            <a:off x="7408080" y="2570760"/>
            <a:ext cx="121680" cy="2272320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7" name="Text 9"/>
          <p:cNvSpPr/>
          <p:nvPr/>
        </p:nvSpPr>
        <p:spPr>
          <a:xfrm>
            <a:off x="7807320" y="2847960"/>
            <a:ext cx="3580200" cy="38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2400" spc="-1" strike="noStrike">
                <a:solidFill>
                  <a:srgbClr val="e2e6e9"/>
                </a:solidFill>
                <a:latin typeface="Merriweather"/>
                <a:ea typeface="Merriweather"/>
              </a:rPr>
              <a:t>Освоение основ Arcade</a:t>
            </a:r>
            <a:endParaRPr b="0" lang="ru-RU" sz="2400" spc="-1" strike="noStrike">
              <a:latin typeface="Arial"/>
            </a:endParaRPr>
          </a:p>
        </p:txBody>
      </p:sp>
      <p:sp>
        <p:nvSpPr>
          <p:cNvPr id="348" name="Text 10"/>
          <p:cNvSpPr/>
          <p:nvPr/>
        </p:nvSpPr>
        <p:spPr>
          <a:xfrm>
            <a:off x="7807320" y="3381480"/>
            <a:ext cx="5681520" cy="118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e2e6e9"/>
                </a:solidFill>
                <a:latin typeface="Merriweather"/>
                <a:ea typeface="Merriweather"/>
              </a:rPr>
              <a:t>Изучение ключевых концепций: спрайты, физика, управление персонажем и взаимодействие с игровым миром.</a:t>
            </a:r>
            <a:endParaRPr b="0" lang="ru-RU" sz="1900" spc="-1" strike="noStrike">
              <a:latin typeface="Arial"/>
            </a:endParaRPr>
          </a:p>
        </p:txBody>
      </p:sp>
      <p:sp>
        <p:nvSpPr>
          <p:cNvPr id="349" name="Shape 11"/>
          <p:cNvSpPr/>
          <p:nvPr/>
        </p:nvSpPr>
        <p:spPr>
          <a:xfrm>
            <a:off x="863640" y="5090040"/>
            <a:ext cx="6327720" cy="2272320"/>
          </a:xfrm>
          <a:prstGeom prst="roundRect">
            <a:avLst>
              <a:gd name="adj" fmla="val 6438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0" name="Shape 12"/>
          <p:cNvSpPr/>
          <p:nvPr/>
        </p:nvSpPr>
        <p:spPr>
          <a:xfrm>
            <a:off x="833400" y="5090040"/>
            <a:ext cx="121680" cy="2272320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1" name="Text 13"/>
          <p:cNvSpPr/>
          <p:nvPr/>
        </p:nvSpPr>
        <p:spPr>
          <a:xfrm>
            <a:off x="1232640" y="5367600"/>
            <a:ext cx="4024080" cy="38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2400" spc="-1" strike="noStrike">
                <a:solidFill>
                  <a:srgbClr val="e2e6e9"/>
                </a:solidFill>
                <a:latin typeface="Merriweather"/>
                <a:ea typeface="Merriweather"/>
              </a:rPr>
              <a:t>Интерактивный продукт</a:t>
            </a:r>
            <a:endParaRPr b="0" lang="ru-RU" sz="2400" spc="-1" strike="noStrike">
              <a:latin typeface="Arial"/>
            </a:endParaRPr>
          </a:p>
        </p:txBody>
      </p:sp>
      <p:sp>
        <p:nvSpPr>
          <p:cNvPr id="352" name="Text 14"/>
          <p:cNvSpPr/>
          <p:nvPr/>
        </p:nvSpPr>
        <p:spPr>
          <a:xfrm>
            <a:off x="1232640" y="5901120"/>
            <a:ext cx="5681520" cy="118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e2e6e9"/>
                </a:solidFill>
                <a:latin typeface="Merriweather"/>
                <a:ea typeface="Merriweather"/>
              </a:rPr>
              <a:t>Разработка визуально привлекательного и увлекательного продукта, способного заинтересовать игроков.</a:t>
            </a:r>
            <a:endParaRPr b="0" lang="ru-RU" sz="1900" spc="-1" strike="noStrike">
              <a:latin typeface="Arial"/>
            </a:endParaRPr>
          </a:p>
        </p:txBody>
      </p:sp>
      <p:sp>
        <p:nvSpPr>
          <p:cNvPr id="353" name="Shape 15"/>
          <p:cNvSpPr/>
          <p:nvPr/>
        </p:nvSpPr>
        <p:spPr>
          <a:xfrm>
            <a:off x="7438680" y="5090040"/>
            <a:ext cx="6327720" cy="2272320"/>
          </a:xfrm>
          <a:prstGeom prst="roundRect">
            <a:avLst>
              <a:gd name="adj" fmla="val 6438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4" name="Shape 16"/>
          <p:cNvSpPr/>
          <p:nvPr/>
        </p:nvSpPr>
        <p:spPr>
          <a:xfrm>
            <a:off x="7408080" y="5090040"/>
            <a:ext cx="121680" cy="2272320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5" name="Text 17"/>
          <p:cNvSpPr/>
          <p:nvPr/>
        </p:nvSpPr>
        <p:spPr>
          <a:xfrm>
            <a:off x="7807320" y="5367600"/>
            <a:ext cx="3405960" cy="385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2400" spc="-1" strike="noStrike">
                <a:solidFill>
                  <a:srgbClr val="e2e6e9"/>
                </a:solidFill>
                <a:latin typeface="Merriweather"/>
                <a:ea typeface="Merriweather"/>
              </a:rPr>
              <a:t>База для расширения</a:t>
            </a:r>
            <a:endParaRPr b="0" lang="ru-RU" sz="2400" spc="-1" strike="noStrike">
              <a:latin typeface="Arial"/>
            </a:endParaRPr>
          </a:p>
        </p:txBody>
      </p:sp>
      <p:sp>
        <p:nvSpPr>
          <p:cNvPr id="356" name="Text 18"/>
          <p:cNvSpPr/>
          <p:nvPr/>
        </p:nvSpPr>
        <p:spPr>
          <a:xfrm>
            <a:off x="7807320" y="5901120"/>
            <a:ext cx="5681520" cy="118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e2e6e9"/>
                </a:solidFill>
                <a:latin typeface="Merriweather"/>
                <a:ea typeface="Merriweather"/>
              </a:rPr>
              <a:t>Создание гибкой архитектуры игры, позволяющей легко добавлять новые функции и контент.</a:t>
            </a:r>
            <a:endParaRPr b="0" lang="ru-RU" sz="1900" spc="-1" strike="noStrike">
              <a:latin typeface="Arial"/>
            </a:endParaRPr>
          </a:p>
        </p:txBody>
      </p:sp>
      <p:pic>
        <p:nvPicPr>
          <p:cNvPr id="357" name="" descr=""/>
          <p:cNvPicPr/>
          <p:nvPr/>
        </p:nvPicPr>
        <p:blipFill>
          <a:blip r:embed="rId1"/>
          <a:stretch/>
        </p:blipFill>
        <p:spPr>
          <a:xfrm>
            <a:off x="12506400" y="7560000"/>
            <a:ext cx="2124000" cy="666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0"/>
          <p:cNvSpPr/>
          <p:nvPr/>
        </p:nvSpPr>
        <p:spPr>
          <a:xfrm>
            <a:off x="819720" y="704520"/>
            <a:ext cx="1009080" cy="447480"/>
          </a:xfrm>
          <a:prstGeom prst="roundRect">
            <a:avLst>
              <a:gd name="adj" fmla="val 17572"/>
            </a:avLst>
          </a:prstGeom>
          <a:noFill/>
          <a:ln w="7620">
            <a:solidFill>
              <a:srgbClr val="609d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9" name="Text 1"/>
          <p:cNvSpPr/>
          <p:nvPr/>
        </p:nvSpPr>
        <p:spPr>
          <a:xfrm>
            <a:off x="968040" y="782280"/>
            <a:ext cx="712800" cy="291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299"/>
              </a:lnSpc>
              <a:tabLst>
                <a:tab algn="l" pos="0"/>
              </a:tabLst>
            </a:pPr>
            <a:r>
              <a:rPr b="0" lang="en-US" sz="1450" spc="-1" strike="noStrike">
                <a:solidFill>
                  <a:srgbClr val="609dff"/>
                </a:solidFill>
                <a:latin typeface="Merriweather"/>
                <a:ea typeface="Merriweather"/>
              </a:rPr>
              <a:t>ЭТАПЫ</a:t>
            </a:r>
            <a:endParaRPr b="0" lang="ru-RU" sz="1450" spc="-1" strike="noStrike">
              <a:latin typeface="Arial"/>
            </a:endParaRPr>
          </a:p>
        </p:txBody>
      </p:sp>
      <p:sp>
        <p:nvSpPr>
          <p:cNvPr id="360" name="Text 2"/>
          <p:cNvSpPr/>
          <p:nvPr/>
        </p:nvSpPr>
        <p:spPr>
          <a:xfrm>
            <a:off x="819720" y="1241280"/>
            <a:ext cx="5855760" cy="731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749"/>
              </a:lnSpc>
              <a:tabLst>
                <a:tab algn="l" pos="0"/>
              </a:tabLst>
            </a:pPr>
            <a:r>
              <a:rPr b="0" lang="en-US" sz="4600" spc="-1" strike="noStrike">
                <a:solidFill>
                  <a:srgbClr val="f5f0f0"/>
                </a:solidFill>
                <a:latin typeface="Merriweather"/>
                <a:ea typeface="Merriweather"/>
              </a:rPr>
              <a:t>Задачи проекта</a:t>
            </a:r>
            <a:endParaRPr b="0" lang="ru-RU" sz="4600" spc="-1" strike="noStrike">
              <a:latin typeface="Arial"/>
            </a:endParaRPr>
          </a:p>
        </p:txBody>
      </p:sp>
      <p:sp>
        <p:nvSpPr>
          <p:cNvPr id="361" name="Text 3"/>
          <p:cNvSpPr/>
          <p:nvPr/>
        </p:nvSpPr>
        <p:spPr>
          <a:xfrm>
            <a:off x="819720" y="2306520"/>
            <a:ext cx="234000" cy="29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e2e6e9"/>
                </a:solidFill>
                <a:latin typeface="Merriweather Light"/>
                <a:ea typeface="Merriweather Light"/>
              </a:rPr>
              <a:t>01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362" name="Shape 4"/>
          <p:cNvSpPr/>
          <p:nvPr/>
        </p:nvSpPr>
        <p:spPr>
          <a:xfrm>
            <a:off x="819720" y="2674080"/>
            <a:ext cx="4181760" cy="30240"/>
          </a:xfrm>
          <a:prstGeom prst="rect">
            <a:avLst/>
          </a:prstGeom>
          <a:solidFill>
            <a:srgbClr val="609d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3" name="Text 5"/>
          <p:cNvSpPr/>
          <p:nvPr/>
        </p:nvSpPr>
        <p:spPr>
          <a:xfrm>
            <a:off x="819720" y="2852280"/>
            <a:ext cx="2927880" cy="36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2300" spc="-1" strike="noStrike">
                <a:solidFill>
                  <a:srgbClr val="e2e6e9"/>
                </a:solidFill>
                <a:latin typeface="Merriweather"/>
                <a:ea typeface="Merriweather"/>
              </a:rPr>
              <a:t>Настройка среды</a:t>
            </a:r>
            <a:endParaRPr b="0" lang="ru-RU" sz="2300" spc="-1" strike="noStrike">
              <a:latin typeface="Arial"/>
            </a:endParaRPr>
          </a:p>
        </p:txBody>
      </p:sp>
      <p:sp>
        <p:nvSpPr>
          <p:cNvPr id="364" name="Text 6"/>
          <p:cNvSpPr/>
          <p:nvPr/>
        </p:nvSpPr>
        <p:spPr>
          <a:xfrm>
            <a:off x="819720" y="3351240"/>
            <a:ext cx="4181760" cy="145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e2e6e9"/>
                </a:solidFill>
                <a:latin typeface="Merriweather"/>
                <a:ea typeface="Merriweather"/>
              </a:rPr>
              <a:t>Установка Python, библиотеки Arcade и настройка удобного редактора кода для эффективной разработки.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365" name="Text 7"/>
          <p:cNvSpPr/>
          <p:nvPr/>
        </p:nvSpPr>
        <p:spPr>
          <a:xfrm>
            <a:off x="5223960" y="2306520"/>
            <a:ext cx="234000" cy="29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e2e6e9"/>
                </a:solidFill>
                <a:latin typeface="Merriweather Light"/>
                <a:ea typeface="Merriweather Light"/>
              </a:rPr>
              <a:t>02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366" name="Shape 8"/>
          <p:cNvSpPr/>
          <p:nvPr/>
        </p:nvSpPr>
        <p:spPr>
          <a:xfrm>
            <a:off x="5223960" y="2674080"/>
            <a:ext cx="4181760" cy="30240"/>
          </a:xfrm>
          <a:prstGeom prst="rect">
            <a:avLst/>
          </a:prstGeom>
          <a:solidFill>
            <a:srgbClr val="609d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7" name="Text 9"/>
          <p:cNvSpPr/>
          <p:nvPr/>
        </p:nvSpPr>
        <p:spPr>
          <a:xfrm>
            <a:off x="5223960" y="2852280"/>
            <a:ext cx="3401280" cy="36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2300" spc="-1" strike="noStrike">
                <a:solidFill>
                  <a:srgbClr val="e2e6e9"/>
                </a:solidFill>
                <a:latin typeface="Merriweather"/>
                <a:ea typeface="Merriweather"/>
              </a:rPr>
              <a:t>Проектирование игры</a:t>
            </a:r>
            <a:endParaRPr b="0" lang="ru-RU" sz="2300" spc="-1" strike="noStrike">
              <a:latin typeface="Arial"/>
            </a:endParaRPr>
          </a:p>
        </p:txBody>
      </p:sp>
      <p:sp>
        <p:nvSpPr>
          <p:cNvPr id="368" name="Text 10"/>
          <p:cNvSpPr/>
          <p:nvPr/>
        </p:nvSpPr>
        <p:spPr>
          <a:xfrm>
            <a:off x="5223960" y="3351240"/>
            <a:ext cx="4181760" cy="145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e2e6e9"/>
                </a:solidFill>
                <a:latin typeface="Merriweather"/>
                <a:ea typeface="Merriweather"/>
              </a:rPr>
              <a:t>Разработка детализированной структуры игры, включая уровни, персонажей, игровые объекты и их взаимосвязи.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369" name="Text 11"/>
          <p:cNvSpPr/>
          <p:nvPr/>
        </p:nvSpPr>
        <p:spPr>
          <a:xfrm>
            <a:off x="9628560" y="2306520"/>
            <a:ext cx="234000" cy="29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e2e6e9"/>
                </a:solidFill>
                <a:latin typeface="Merriweather Light"/>
                <a:ea typeface="Merriweather Light"/>
              </a:rPr>
              <a:t>03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370" name="Shape 12"/>
          <p:cNvSpPr/>
          <p:nvPr/>
        </p:nvSpPr>
        <p:spPr>
          <a:xfrm>
            <a:off x="9628560" y="2674080"/>
            <a:ext cx="4181760" cy="30240"/>
          </a:xfrm>
          <a:prstGeom prst="rect">
            <a:avLst/>
          </a:prstGeom>
          <a:solidFill>
            <a:srgbClr val="609d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1" name="Text 13"/>
          <p:cNvSpPr/>
          <p:nvPr/>
        </p:nvSpPr>
        <p:spPr>
          <a:xfrm>
            <a:off x="9628560" y="2852280"/>
            <a:ext cx="3606840" cy="36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2300" spc="-1" strike="noStrike">
                <a:solidFill>
                  <a:srgbClr val="e2e6e9"/>
                </a:solidFill>
                <a:latin typeface="Merriweather"/>
                <a:ea typeface="Merriweather"/>
              </a:rPr>
              <a:t>Реализация управления</a:t>
            </a:r>
            <a:endParaRPr b="0" lang="ru-RU" sz="2300" spc="-1" strike="noStrike">
              <a:latin typeface="Arial"/>
            </a:endParaRPr>
          </a:p>
        </p:txBody>
      </p:sp>
      <p:sp>
        <p:nvSpPr>
          <p:cNvPr id="372" name="Text 14"/>
          <p:cNvSpPr/>
          <p:nvPr/>
        </p:nvSpPr>
        <p:spPr>
          <a:xfrm>
            <a:off x="9628560" y="3351240"/>
            <a:ext cx="4181760" cy="145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e2e6e9"/>
                </a:solidFill>
                <a:latin typeface="Merriweather"/>
                <a:ea typeface="Merriweather"/>
              </a:rPr>
              <a:t>Программирование логики перемещения персонажа, его взаимодействия с игровым окружением.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373" name="Text 15"/>
          <p:cNvSpPr/>
          <p:nvPr/>
        </p:nvSpPr>
        <p:spPr>
          <a:xfrm>
            <a:off x="819720" y="5209560"/>
            <a:ext cx="234000" cy="29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e2e6e9"/>
                </a:solidFill>
                <a:latin typeface="Merriweather Light"/>
                <a:ea typeface="Merriweather Light"/>
              </a:rPr>
              <a:t>04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374" name="Shape 16"/>
          <p:cNvSpPr/>
          <p:nvPr/>
        </p:nvSpPr>
        <p:spPr>
          <a:xfrm>
            <a:off x="819720" y="5577120"/>
            <a:ext cx="6383880" cy="30240"/>
          </a:xfrm>
          <a:prstGeom prst="rect">
            <a:avLst/>
          </a:prstGeom>
          <a:solidFill>
            <a:srgbClr val="609d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5" name="Text 17"/>
          <p:cNvSpPr/>
          <p:nvPr/>
        </p:nvSpPr>
        <p:spPr>
          <a:xfrm>
            <a:off x="819720" y="5754960"/>
            <a:ext cx="3142440" cy="36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2300" spc="-1" strike="noStrike">
                <a:solidFill>
                  <a:srgbClr val="e2e6e9"/>
                </a:solidFill>
                <a:latin typeface="Merriweather"/>
                <a:ea typeface="Merriweather"/>
              </a:rPr>
              <a:t>Добавление механик</a:t>
            </a:r>
            <a:endParaRPr b="0" lang="ru-RU" sz="2300" spc="-1" strike="noStrike">
              <a:latin typeface="Arial"/>
            </a:endParaRPr>
          </a:p>
        </p:txBody>
      </p:sp>
      <p:sp>
        <p:nvSpPr>
          <p:cNvPr id="376" name="Text 18"/>
          <p:cNvSpPr/>
          <p:nvPr/>
        </p:nvSpPr>
        <p:spPr>
          <a:xfrm>
            <a:off x="819720" y="6254280"/>
            <a:ext cx="638388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e2e6e9"/>
                </a:solidFill>
                <a:latin typeface="Merriweather"/>
                <a:ea typeface="Merriweather"/>
              </a:rPr>
              <a:t>Внедрение ключевых игровых элементов: сбор предметов, система очков, враги и препятствия.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377" name="Text 19"/>
          <p:cNvSpPr/>
          <p:nvPr/>
        </p:nvSpPr>
        <p:spPr>
          <a:xfrm>
            <a:off x="7426440" y="5209560"/>
            <a:ext cx="234000" cy="292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e2e6e9"/>
                </a:solidFill>
                <a:latin typeface="Merriweather Light"/>
                <a:ea typeface="Merriweather Light"/>
              </a:rPr>
              <a:t>05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378" name="Shape 20"/>
          <p:cNvSpPr/>
          <p:nvPr/>
        </p:nvSpPr>
        <p:spPr>
          <a:xfrm>
            <a:off x="7426440" y="5577120"/>
            <a:ext cx="6383880" cy="30240"/>
          </a:xfrm>
          <a:prstGeom prst="rect">
            <a:avLst/>
          </a:prstGeom>
          <a:solidFill>
            <a:srgbClr val="609dff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9" name="Text 21"/>
          <p:cNvSpPr/>
          <p:nvPr/>
        </p:nvSpPr>
        <p:spPr>
          <a:xfrm>
            <a:off x="7426440" y="5754960"/>
            <a:ext cx="5364720" cy="36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2300" spc="-1" strike="noStrike">
                <a:solidFill>
                  <a:srgbClr val="e2e6e9"/>
                </a:solidFill>
                <a:latin typeface="Merriweather"/>
                <a:ea typeface="Merriweather"/>
              </a:rPr>
              <a:t>Оптимизация производительности</a:t>
            </a:r>
            <a:endParaRPr b="0" lang="ru-RU" sz="2300" spc="-1" strike="noStrike">
              <a:latin typeface="Arial"/>
            </a:endParaRPr>
          </a:p>
        </p:txBody>
      </p:sp>
      <p:sp>
        <p:nvSpPr>
          <p:cNvPr id="380" name="Text 22"/>
          <p:cNvSpPr/>
          <p:nvPr/>
        </p:nvSpPr>
        <p:spPr>
          <a:xfrm>
            <a:off x="7426440" y="6254280"/>
            <a:ext cx="6383880" cy="109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e2e6e9"/>
                </a:solidFill>
                <a:latin typeface="Merriweather"/>
                <a:ea typeface="Merriweather"/>
              </a:rPr>
              <a:t>Обеспечение плавной анимации, эффективной отрисовки и оперативного обновления игрового экрана.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381" name="" descr=""/>
          <p:cNvPicPr/>
          <p:nvPr/>
        </p:nvPicPr>
        <p:blipFill>
          <a:blip r:embed="rId1"/>
          <a:stretch/>
        </p:blipFill>
        <p:spPr>
          <a:xfrm>
            <a:off x="12506400" y="7560000"/>
            <a:ext cx="2124000" cy="666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0"/>
          <p:cNvSpPr/>
          <p:nvPr/>
        </p:nvSpPr>
        <p:spPr>
          <a:xfrm>
            <a:off x="2773800" y="672480"/>
            <a:ext cx="1002600" cy="233280"/>
          </a:xfrm>
          <a:prstGeom prst="roundRect">
            <a:avLst>
              <a:gd name="adj" fmla="val 20817"/>
            </a:avLst>
          </a:prstGeom>
          <a:solidFill>
            <a:srgbClr val="001d4d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83" name="Text 1"/>
          <p:cNvSpPr/>
          <p:nvPr/>
        </p:nvSpPr>
        <p:spPr>
          <a:xfrm>
            <a:off x="2860560" y="715680"/>
            <a:ext cx="829080" cy="14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00" spc="-1" strike="noStrike">
                <a:solidFill>
                  <a:srgbClr val="e2e6e9"/>
                </a:solidFill>
                <a:latin typeface="Merriweather"/>
                <a:ea typeface="Merriweather"/>
              </a:rPr>
              <a:t>ТЕХНОЛОГИИ</a:t>
            </a:r>
            <a:endParaRPr b="0" lang="ru-RU" sz="900" spc="-1" strike="noStrike">
              <a:latin typeface="Arial"/>
            </a:endParaRPr>
          </a:p>
        </p:txBody>
      </p:sp>
      <p:sp>
        <p:nvSpPr>
          <p:cNvPr id="384" name="Text 2"/>
          <p:cNvSpPr/>
          <p:nvPr/>
        </p:nvSpPr>
        <p:spPr>
          <a:xfrm>
            <a:off x="2773800" y="939960"/>
            <a:ext cx="7713360" cy="452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549"/>
              </a:lnSpc>
              <a:tabLst>
                <a:tab algn="l" pos="0"/>
              </a:tabLst>
            </a:pPr>
            <a:r>
              <a:rPr b="0" lang="en-US" sz="2850" spc="-1" strike="noStrike">
                <a:solidFill>
                  <a:srgbClr val="f5f0f0"/>
                </a:solidFill>
                <a:latin typeface="Merriweather"/>
                <a:ea typeface="Merriweather"/>
              </a:rPr>
              <a:t>Технические требования и инструменты</a:t>
            </a:r>
            <a:endParaRPr b="0" lang="ru-RU" sz="2850" spc="-1" strike="noStrike">
              <a:latin typeface="Arial"/>
            </a:endParaRPr>
          </a:p>
        </p:txBody>
      </p:sp>
      <p:sp>
        <p:nvSpPr>
          <p:cNvPr id="385" name="Text 3"/>
          <p:cNvSpPr/>
          <p:nvPr/>
        </p:nvSpPr>
        <p:spPr>
          <a:xfrm>
            <a:off x="3458880" y="1800000"/>
            <a:ext cx="2481120" cy="72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49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e2e6e9"/>
                </a:solidFill>
                <a:latin typeface="Merriweather"/>
                <a:ea typeface="Merriweather"/>
              </a:rPr>
              <a:t>Python 3.6+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386" name="Text 4"/>
          <p:cNvSpPr/>
          <p:nvPr/>
        </p:nvSpPr>
        <p:spPr>
          <a:xfrm>
            <a:off x="3420000" y="4140000"/>
            <a:ext cx="1809720" cy="22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49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e2e6e9"/>
                </a:solidFill>
                <a:latin typeface="Merriweather"/>
                <a:ea typeface="Merriweather"/>
              </a:rPr>
              <a:t>Библиотека Arcade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387" name="Text 5"/>
          <p:cNvSpPr/>
          <p:nvPr/>
        </p:nvSpPr>
        <p:spPr>
          <a:xfrm>
            <a:off x="3420000" y="6074280"/>
            <a:ext cx="1809720" cy="22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49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e2e6e9"/>
                </a:solidFill>
                <a:latin typeface="Merriweather"/>
                <a:ea typeface="Merriweather"/>
              </a:rPr>
              <a:t>Редактор кода</a:t>
            </a:r>
            <a:endParaRPr b="0" lang="ru-RU" sz="1800" spc="-1" strike="noStrike">
              <a:latin typeface="Arial"/>
            </a:endParaRPr>
          </a:p>
        </p:txBody>
      </p:sp>
      <p:pic>
        <p:nvPicPr>
          <p:cNvPr id="388" name="Image 3" descr="preencoded.png"/>
          <p:cNvPicPr/>
          <p:nvPr/>
        </p:nvPicPr>
        <p:blipFill>
          <a:blip r:embed="rId1"/>
          <a:stretch/>
        </p:blipFill>
        <p:spPr>
          <a:xfrm>
            <a:off x="7499160" y="1615320"/>
            <a:ext cx="4364640" cy="4364640"/>
          </a:xfrm>
          <a:prstGeom prst="rect">
            <a:avLst/>
          </a:prstGeom>
          <a:ln w="0">
            <a:noFill/>
          </a:ln>
        </p:spPr>
      </p:pic>
      <p:sp>
        <p:nvSpPr>
          <p:cNvPr id="389" name="Text 6"/>
          <p:cNvSpPr/>
          <p:nvPr/>
        </p:nvSpPr>
        <p:spPr>
          <a:xfrm>
            <a:off x="7499160" y="6075720"/>
            <a:ext cx="4364640" cy="54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100"/>
              </a:lnSpc>
              <a:tabLst>
                <a:tab algn="l" pos="0"/>
              </a:tabLst>
            </a:pPr>
            <a:r>
              <a:rPr b="0" lang="en-US" sz="1700" spc="-1" strike="noStrike">
                <a:solidFill>
                  <a:srgbClr val="f5f0f0"/>
                </a:solidFill>
                <a:latin typeface="Merriweather"/>
                <a:ea typeface="Merriweather"/>
              </a:rPr>
              <a:t>Дополнительные навыки для успешной реализации проекта</a:t>
            </a:r>
            <a:endParaRPr b="0" lang="ru-RU" sz="1700" spc="-1" strike="noStrike">
              <a:latin typeface="Arial"/>
            </a:endParaRPr>
          </a:p>
        </p:txBody>
      </p:sp>
      <p:sp>
        <p:nvSpPr>
          <p:cNvPr id="390" name="Text 7"/>
          <p:cNvSpPr/>
          <p:nvPr/>
        </p:nvSpPr>
        <p:spPr>
          <a:xfrm>
            <a:off x="7499160" y="6703560"/>
            <a:ext cx="4364640" cy="73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ts val="1400"/>
              </a:lnSpc>
              <a:buClr>
                <a:srgbClr val="e2e6e9"/>
              </a:buClr>
              <a:buFont typeface="Symbol" charset="2"/>
              <a:buChar char=""/>
            </a:pPr>
            <a:r>
              <a:rPr b="0" lang="en-US" sz="1100" spc="-1" strike="noStrike">
                <a:solidFill>
                  <a:srgbClr val="e2e6e9"/>
                </a:solidFill>
                <a:latin typeface="Merriweather"/>
                <a:ea typeface="Merriweather"/>
              </a:rPr>
              <a:t>Основы ООП в Python</a:t>
            </a:r>
            <a:endParaRPr b="0" lang="ru-RU" sz="1100" spc="-1" strike="noStrike">
              <a:latin typeface="Arial"/>
            </a:endParaRPr>
          </a:p>
          <a:p>
            <a:pPr marL="343080" indent="-343080">
              <a:lnSpc>
                <a:spcPts val="1400"/>
              </a:lnSpc>
              <a:buClr>
                <a:srgbClr val="e2e6e9"/>
              </a:buClr>
              <a:buFont typeface="Symbol" charset="2"/>
              <a:buChar char=""/>
            </a:pPr>
            <a:r>
              <a:rPr b="0" lang="en-US" sz="1100" spc="-1" strike="noStrike">
                <a:solidFill>
                  <a:srgbClr val="e2e6e9"/>
                </a:solidFill>
                <a:latin typeface="Merriweather"/>
                <a:ea typeface="Merriweather"/>
              </a:rPr>
              <a:t>Работа с графикой и спрайтами</a:t>
            </a:r>
            <a:endParaRPr b="0" lang="ru-RU" sz="1100" spc="-1" strike="noStrike">
              <a:latin typeface="Arial"/>
            </a:endParaRPr>
          </a:p>
          <a:p>
            <a:pPr marL="343080" indent="-343080">
              <a:lnSpc>
                <a:spcPts val="1400"/>
              </a:lnSpc>
              <a:buClr>
                <a:srgbClr val="e2e6e9"/>
              </a:buClr>
              <a:buFont typeface="Symbol" charset="2"/>
              <a:buChar char=""/>
            </a:pPr>
            <a:r>
              <a:rPr b="0" lang="en-US" sz="1100" spc="-1" strike="noStrike">
                <a:solidFill>
                  <a:srgbClr val="e2e6e9"/>
                </a:solidFill>
                <a:latin typeface="Merriweather"/>
                <a:ea typeface="Merriweather"/>
              </a:rPr>
              <a:t>Интеграция базы данных</a:t>
            </a:r>
            <a:endParaRPr b="0" lang="ru-RU" sz="1100" spc="-1" strike="noStrike">
              <a:latin typeface="Arial"/>
            </a:endParaRPr>
          </a:p>
          <a:p>
            <a:pPr marL="343080" indent="-343080">
              <a:lnSpc>
                <a:spcPts val="1400"/>
              </a:lnSpc>
              <a:buClr>
                <a:srgbClr val="e2e6e9"/>
              </a:buClr>
              <a:buFont typeface="Symbol" charset="2"/>
              <a:buChar char=""/>
            </a:pPr>
            <a:r>
              <a:rPr b="0" lang="en-US" sz="1100" spc="-1" strike="noStrike">
                <a:solidFill>
                  <a:srgbClr val="e2e6e9"/>
                </a:solidFill>
                <a:latin typeface="Merriweather"/>
                <a:ea typeface="Merriweather"/>
              </a:rPr>
              <a:t>Обработка событий ввода (клавиатура, мышь)</a:t>
            </a:r>
            <a:endParaRPr b="0" lang="ru-RU" sz="1100" spc="-1" strike="noStrike">
              <a:latin typeface="Arial"/>
            </a:endParaRPr>
          </a:p>
        </p:txBody>
      </p:sp>
      <p:pic>
        <p:nvPicPr>
          <p:cNvPr id="391" name="" descr=""/>
          <p:cNvPicPr/>
          <p:nvPr/>
        </p:nvPicPr>
        <p:blipFill>
          <a:blip r:embed="rId2"/>
          <a:stretch/>
        </p:blipFill>
        <p:spPr>
          <a:xfrm>
            <a:off x="12456000" y="7560000"/>
            <a:ext cx="2124000" cy="666360"/>
          </a:xfrm>
          <a:prstGeom prst="rect">
            <a:avLst/>
          </a:prstGeom>
          <a:ln w="0">
            <a:noFill/>
          </a:ln>
        </p:spPr>
      </p:pic>
      <p:pic>
        <p:nvPicPr>
          <p:cNvPr id="392" name="" descr=""/>
          <p:cNvPicPr/>
          <p:nvPr/>
        </p:nvPicPr>
        <p:blipFill>
          <a:blip r:embed="rId3"/>
          <a:stretch/>
        </p:blipFill>
        <p:spPr>
          <a:xfrm>
            <a:off x="1218960" y="1578960"/>
            <a:ext cx="2021040" cy="2021040"/>
          </a:xfrm>
          <a:prstGeom prst="rect">
            <a:avLst/>
          </a:prstGeom>
          <a:ln w="0">
            <a:noFill/>
          </a:ln>
        </p:spPr>
      </p:pic>
      <p:pic>
        <p:nvPicPr>
          <p:cNvPr id="393" name="" descr=""/>
          <p:cNvPicPr/>
          <p:nvPr/>
        </p:nvPicPr>
        <p:blipFill>
          <a:blip r:embed="rId4"/>
          <a:stretch/>
        </p:blipFill>
        <p:spPr>
          <a:xfrm>
            <a:off x="1389240" y="3751560"/>
            <a:ext cx="1850760" cy="1828440"/>
          </a:xfrm>
          <a:prstGeom prst="rect">
            <a:avLst/>
          </a:prstGeom>
          <a:ln w="0">
            <a:noFill/>
          </a:ln>
        </p:spPr>
      </p:pic>
      <p:pic>
        <p:nvPicPr>
          <p:cNvPr id="394" name="" descr=""/>
          <p:cNvPicPr/>
          <p:nvPr/>
        </p:nvPicPr>
        <p:blipFill>
          <a:blip r:embed="rId5"/>
          <a:stretch/>
        </p:blipFill>
        <p:spPr>
          <a:xfrm>
            <a:off x="1260000" y="5760000"/>
            <a:ext cx="2160000" cy="216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0"/>
          <p:cNvSpPr/>
          <p:nvPr/>
        </p:nvSpPr>
        <p:spPr>
          <a:xfrm>
            <a:off x="2173320" y="823320"/>
            <a:ext cx="982440" cy="272520"/>
          </a:xfrm>
          <a:prstGeom prst="roundRect">
            <a:avLst>
              <a:gd name="adj" fmla="val 20177"/>
            </a:avLst>
          </a:prstGeom>
          <a:solidFill>
            <a:srgbClr val="001d4d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6" name="Text 1"/>
          <p:cNvSpPr/>
          <p:nvPr/>
        </p:nvSpPr>
        <p:spPr>
          <a:xfrm>
            <a:off x="2271600" y="872280"/>
            <a:ext cx="785520" cy="174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349"/>
              </a:lnSpc>
              <a:tabLst>
                <a:tab algn="l" pos="0"/>
              </a:tabLst>
            </a:pPr>
            <a:r>
              <a:rPr b="0" lang="en-US" sz="1000" spc="-1" strike="noStrike">
                <a:solidFill>
                  <a:srgbClr val="e2e6e9"/>
                </a:solidFill>
                <a:latin typeface="Merriweather"/>
                <a:ea typeface="Merriweather"/>
              </a:rPr>
              <a:t>СТРУКТУРА</a:t>
            </a:r>
            <a:endParaRPr b="0" lang="ru-RU" sz="1000" spc="-1" strike="noStrike">
              <a:latin typeface="Arial"/>
            </a:endParaRPr>
          </a:p>
        </p:txBody>
      </p:sp>
      <p:sp>
        <p:nvSpPr>
          <p:cNvPr id="397" name="Text 2"/>
          <p:cNvSpPr/>
          <p:nvPr/>
        </p:nvSpPr>
        <p:spPr>
          <a:xfrm>
            <a:off x="2173320" y="1139760"/>
            <a:ext cx="4098240" cy="51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000"/>
              </a:lnSpc>
              <a:tabLst>
                <a:tab algn="l" pos="0"/>
              </a:tabLst>
            </a:pPr>
            <a:r>
              <a:rPr b="0" lang="en-US" sz="3200" spc="-1" strike="noStrike">
                <a:solidFill>
                  <a:srgbClr val="f5f0f0"/>
                </a:solidFill>
                <a:latin typeface="Merriweather"/>
                <a:ea typeface="Merriweather"/>
              </a:rPr>
              <a:t>Архитектура игры</a:t>
            </a:r>
            <a:endParaRPr b="0" lang="ru-RU" sz="3200" spc="-1" strike="noStrike">
              <a:latin typeface="Arial"/>
            </a:endParaRPr>
          </a:p>
        </p:txBody>
      </p:sp>
      <p:pic>
        <p:nvPicPr>
          <p:cNvPr id="398" name="Image 0" descr="preencoded.png"/>
          <p:cNvPicPr/>
          <p:nvPr/>
        </p:nvPicPr>
        <p:blipFill>
          <a:blip r:embed="rId1"/>
          <a:stretch/>
        </p:blipFill>
        <p:spPr>
          <a:xfrm>
            <a:off x="4235040" y="1815120"/>
            <a:ext cx="1017720" cy="1085040"/>
          </a:xfrm>
          <a:prstGeom prst="rect">
            <a:avLst/>
          </a:prstGeom>
          <a:ln w="0">
            <a:noFill/>
          </a:ln>
        </p:spPr>
      </p:pic>
      <p:sp>
        <p:nvSpPr>
          <p:cNvPr id="399" name="Text 3"/>
          <p:cNvSpPr/>
          <p:nvPr/>
        </p:nvSpPr>
        <p:spPr>
          <a:xfrm>
            <a:off x="4628880" y="2351880"/>
            <a:ext cx="230040" cy="28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401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e2e6e9"/>
                </a:solidFill>
                <a:latin typeface="Merriweather"/>
                <a:ea typeface="Merriweather"/>
              </a:rPr>
              <a:t>1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400" name="Text 4"/>
          <p:cNvSpPr/>
          <p:nvPr/>
        </p:nvSpPr>
        <p:spPr>
          <a:xfrm>
            <a:off x="5416920" y="2088000"/>
            <a:ext cx="2049120" cy="25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0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e2e6e9"/>
                </a:solidFill>
                <a:latin typeface="Merriweather"/>
                <a:ea typeface="Merriweather"/>
              </a:rPr>
              <a:t>Класс GameWindow</a:t>
            </a:r>
            <a:endParaRPr b="0" lang="ru-RU" sz="1600" spc="-1" strike="noStrike">
              <a:latin typeface="Arial"/>
            </a:endParaRPr>
          </a:p>
        </p:txBody>
      </p:sp>
      <p:sp>
        <p:nvSpPr>
          <p:cNvPr id="401" name="Text 5"/>
          <p:cNvSpPr/>
          <p:nvPr/>
        </p:nvSpPr>
        <p:spPr>
          <a:xfrm>
            <a:off x="5416920" y="2409480"/>
            <a:ext cx="5126400" cy="21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250" spc="-1" strike="noStrike">
                <a:solidFill>
                  <a:srgbClr val="e2e6e9"/>
                </a:solidFill>
                <a:latin typeface="Merriweather"/>
                <a:ea typeface="Merriweather"/>
              </a:rPr>
              <a:t>Наследуется от arcade.Window, обеспечивает базовый каркас.</a:t>
            </a:r>
            <a:endParaRPr b="0" lang="ru-RU" sz="1250" spc="-1" strike="noStrike">
              <a:latin typeface="Arial"/>
            </a:endParaRPr>
          </a:p>
        </p:txBody>
      </p:sp>
      <p:sp>
        <p:nvSpPr>
          <p:cNvPr id="402" name="Shape 6"/>
          <p:cNvSpPr/>
          <p:nvPr/>
        </p:nvSpPr>
        <p:spPr>
          <a:xfrm>
            <a:off x="5294160" y="2911680"/>
            <a:ext cx="7121880" cy="11160"/>
          </a:xfrm>
          <a:prstGeom prst="roundRect">
            <a:avLst>
              <a:gd name="adj" fmla="val 602431"/>
            </a:avLst>
          </a:prstGeom>
          <a:solidFill>
            <a:srgbClr val="194a9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03" name="Image 1" descr="preencoded.png"/>
          <p:cNvPicPr/>
          <p:nvPr/>
        </p:nvPicPr>
        <p:blipFill>
          <a:blip r:embed="rId2"/>
          <a:stretch/>
        </p:blipFill>
        <p:spPr>
          <a:xfrm>
            <a:off x="3726000" y="2941560"/>
            <a:ext cx="2035800" cy="1085040"/>
          </a:xfrm>
          <a:prstGeom prst="rect">
            <a:avLst/>
          </a:prstGeom>
          <a:ln w="0">
            <a:noFill/>
          </a:ln>
        </p:spPr>
      </p:pic>
      <p:sp>
        <p:nvSpPr>
          <p:cNvPr id="404" name="Text 7"/>
          <p:cNvSpPr/>
          <p:nvPr/>
        </p:nvSpPr>
        <p:spPr>
          <a:xfrm>
            <a:off x="4628880" y="3340080"/>
            <a:ext cx="230040" cy="28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401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e2e6e9"/>
                </a:solidFill>
                <a:latin typeface="Merriweather"/>
                <a:ea typeface="Merriweather"/>
              </a:rPr>
              <a:t>2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405" name="Text 8"/>
          <p:cNvSpPr/>
          <p:nvPr/>
        </p:nvSpPr>
        <p:spPr>
          <a:xfrm>
            <a:off x="5925960" y="3105360"/>
            <a:ext cx="2049120" cy="25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0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e2e6e9"/>
                </a:solidFill>
                <a:latin typeface="Merriweather"/>
                <a:ea typeface="Merriweather"/>
              </a:rPr>
              <a:t>Основные методы</a:t>
            </a:r>
            <a:endParaRPr b="0" lang="ru-RU" sz="1600" spc="-1" strike="noStrike">
              <a:latin typeface="Arial"/>
            </a:endParaRPr>
          </a:p>
        </p:txBody>
      </p:sp>
      <p:sp>
        <p:nvSpPr>
          <p:cNvPr id="406" name="Text 9"/>
          <p:cNvSpPr/>
          <p:nvPr/>
        </p:nvSpPr>
        <p:spPr>
          <a:xfrm>
            <a:off x="5925960" y="3426840"/>
            <a:ext cx="6366960" cy="43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250" spc="-1" strike="noStrike">
                <a:solidFill>
                  <a:srgbClr val="e2e6e9"/>
                </a:solidFill>
                <a:latin typeface="Merriweather"/>
                <a:ea typeface="Merriweather"/>
              </a:rPr>
              <a:t>setup(), on_draw(), update() и обработчики событий ввода для управления игрой.</a:t>
            </a:r>
            <a:endParaRPr b="0" lang="ru-RU" sz="1250" spc="-1" strike="noStrike">
              <a:latin typeface="Arial"/>
            </a:endParaRPr>
          </a:p>
        </p:txBody>
      </p:sp>
      <p:sp>
        <p:nvSpPr>
          <p:cNvPr id="407" name="Shape 10"/>
          <p:cNvSpPr/>
          <p:nvPr/>
        </p:nvSpPr>
        <p:spPr>
          <a:xfrm>
            <a:off x="5803200" y="4038120"/>
            <a:ext cx="6612480" cy="11160"/>
          </a:xfrm>
          <a:prstGeom prst="roundRect">
            <a:avLst>
              <a:gd name="adj" fmla="val 602431"/>
            </a:avLst>
          </a:prstGeom>
          <a:solidFill>
            <a:srgbClr val="194a9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08" name="Image 2" descr="preencoded.png"/>
          <p:cNvPicPr/>
          <p:nvPr/>
        </p:nvPicPr>
        <p:blipFill>
          <a:blip r:embed="rId3"/>
          <a:stretch/>
        </p:blipFill>
        <p:spPr>
          <a:xfrm>
            <a:off x="3216960" y="4068000"/>
            <a:ext cx="3053880" cy="1085040"/>
          </a:xfrm>
          <a:prstGeom prst="rect">
            <a:avLst/>
          </a:prstGeom>
          <a:ln w="0">
            <a:noFill/>
          </a:ln>
        </p:spPr>
      </p:pic>
      <p:sp>
        <p:nvSpPr>
          <p:cNvPr id="409" name="Text 11"/>
          <p:cNvSpPr/>
          <p:nvPr/>
        </p:nvSpPr>
        <p:spPr>
          <a:xfrm>
            <a:off x="4628880" y="4466520"/>
            <a:ext cx="230040" cy="28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401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e2e6e9"/>
                </a:solidFill>
                <a:latin typeface="Merriweather"/>
                <a:ea typeface="Merriweather"/>
              </a:rPr>
              <a:t>3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410" name="Text 12"/>
          <p:cNvSpPr/>
          <p:nvPr/>
        </p:nvSpPr>
        <p:spPr>
          <a:xfrm>
            <a:off x="6435000" y="4340880"/>
            <a:ext cx="2049120" cy="25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0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e2e6e9"/>
                </a:solidFill>
                <a:latin typeface="Merriweather"/>
                <a:ea typeface="Merriweather"/>
              </a:rPr>
              <a:t>SpriteList</a:t>
            </a:r>
            <a:endParaRPr b="0" lang="ru-RU" sz="1600" spc="-1" strike="noStrike">
              <a:latin typeface="Arial"/>
            </a:endParaRPr>
          </a:p>
        </p:txBody>
      </p:sp>
      <p:sp>
        <p:nvSpPr>
          <p:cNvPr id="411" name="Text 13"/>
          <p:cNvSpPr/>
          <p:nvPr/>
        </p:nvSpPr>
        <p:spPr>
          <a:xfrm>
            <a:off x="6435000" y="4662360"/>
            <a:ext cx="5035680" cy="21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250" spc="-1" strike="noStrike">
                <a:solidFill>
                  <a:srgbClr val="e2e6e9"/>
                </a:solidFill>
                <a:latin typeface="Merriweather"/>
                <a:ea typeface="Merriweather"/>
              </a:rPr>
              <a:t>Эффективное управление коллекциями игровых объектов.</a:t>
            </a:r>
            <a:endParaRPr b="0" lang="ru-RU" sz="1250" spc="-1" strike="noStrike">
              <a:latin typeface="Arial"/>
            </a:endParaRPr>
          </a:p>
        </p:txBody>
      </p:sp>
      <p:sp>
        <p:nvSpPr>
          <p:cNvPr id="412" name="Shape 14"/>
          <p:cNvSpPr/>
          <p:nvPr/>
        </p:nvSpPr>
        <p:spPr>
          <a:xfrm>
            <a:off x="6312240" y="5164560"/>
            <a:ext cx="6103440" cy="11160"/>
          </a:xfrm>
          <a:prstGeom prst="roundRect">
            <a:avLst>
              <a:gd name="adj" fmla="val 602431"/>
            </a:avLst>
          </a:prstGeom>
          <a:solidFill>
            <a:srgbClr val="194a9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13" name="Image 3" descr="preencoded.png"/>
          <p:cNvPicPr/>
          <p:nvPr/>
        </p:nvPicPr>
        <p:blipFill>
          <a:blip r:embed="rId4"/>
          <a:stretch/>
        </p:blipFill>
        <p:spPr>
          <a:xfrm>
            <a:off x="2707920" y="5194440"/>
            <a:ext cx="4071960" cy="1085040"/>
          </a:xfrm>
          <a:prstGeom prst="rect">
            <a:avLst/>
          </a:prstGeom>
          <a:ln w="0">
            <a:noFill/>
          </a:ln>
        </p:spPr>
      </p:pic>
      <p:sp>
        <p:nvSpPr>
          <p:cNvPr id="414" name="Text 15"/>
          <p:cNvSpPr/>
          <p:nvPr/>
        </p:nvSpPr>
        <p:spPr>
          <a:xfrm>
            <a:off x="4628880" y="5592960"/>
            <a:ext cx="230040" cy="28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401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e2e6e9"/>
                </a:solidFill>
                <a:latin typeface="Merriweather"/>
                <a:ea typeface="Merriweather"/>
              </a:rPr>
              <a:t>4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415" name="Text 16"/>
          <p:cNvSpPr/>
          <p:nvPr/>
        </p:nvSpPr>
        <p:spPr>
          <a:xfrm>
            <a:off x="6944040" y="5467320"/>
            <a:ext cx="2049120" cy="25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0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e2e6e9"/>
                </a:solidFill>
                <a:latin typeface="Merriweather"/>
                <a:ea typeface="Merriweather"/>
              </a:rPr>
              <a:t>Система уровней</a:t>
            </a:r>
            <a:endParaRPr b="0" lang="ru-RU" sz="1600" spc="-1" strike="noStrike">
              <a:latin typeface="Arial"/>
            </a:endParaRPr>
          </a:p>
        </p:txBody>
      </p:sp>
      <p:sp>
        <p:nvSpPr>
          <p:cNvPr id="416" name="Text 17"/>
          <p:cNvSpPr/>
          <p:nvPr/>
        </p:nvSpPr>
        <p:spPr>
          <a:xfrm>
            <a:off x="6944040" y="5788800"/>
            <a:ext cx="2901960" cy="21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1701"/>
              </a:lnSpc>
              <a:tabLst>
                <a:tab algn="l" pos="0"/>
              </a:tabLst>
            </a:pPr>
            <a:r>
              <a:rPr b="0" lang="en-US" sz="1250" spc="-1" strike="noStrike">
                <a:solidFill>
                  <a:srgbClr val="e2e6e9"/>
                </a:solidFill>
                <a:latin typeface="Merriweather"/>
                <a:ea typeface="Merriweather"/>
              </a:rPr>
              <a:t>Разные степени сложности в игре.</a:t>
            </a:r>
            <a:endParaRPr b="0" lang="ru-RU" sz="1250" spc="-1" strike="noStrike">
              <a:latin typeface="Arial"/>
            </a:endParaRPr>
          </a:p>
        </p:txBody>
      </p:sp>
      <p:sp>
        <p:nvSpPr>
          <p:cNvPr id="417" name="Shape 18"/>
          <p:cNvSpPr/>
          <p:nvPr/>
        </p:nvSpPr>
        <p:spPr>
          <a:xfrm>
            <a:off x="6821280" y="6291000"/>
            <a:ext cx="5594400" cy="11160"/>
          </a:xfrm>
          <a:prstGeom prst="roundRect">
            <a:avLst>
              <a:gd name="adj" fmla="val 602431"/>
            </a:avLst>
          </a:prstGeom>
          <a:solidFill>
            <a:srgbClr val="194a9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18" name="Image 4" descr="preencoded.png"/>
          <p:cNvPicPr/>
          <p:nvPr/>
        </p:nvPicPr>
        <p:blipFill>
          <a:blip r:embed="rId5"/>
          <a:stretch/>
        </p:blipFill>
        <p:spPr>
          <a:xfrm>
            <a:off x="2198880" y="6320880"/>
            <a:ext cx="5090040" cy="1085040"/>
          </a:xfrm>
          <a:prstGeom prst="rect">
            <a:avLst/>
          </a:prstGeom>
          <a:ln w="0">
            <a:noFill/>
          </a:ln>
        </p:spPr>
      </p:pic>
      <p:sp>
        <p:nvSpPr>
          <p:cNvPr id="419" name="Text 19"/>
          <p:cNvSpPr/>
          <p:nvPr/>
        </p:nvSpPr>
        <p:spPr>
          <a:xfrm>
            <a:off x="4628880" y="6719400"/>
            <a:ext cx="230040" cy="287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 algn="ctr">
              <a:lnSpc>
                <a:spcPts val="2401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e2e6e9"/>
                </a:solidFill>
                <a:latin typeface="Merriweather"/>
                <a:ea typeface="Merriweather"/>
              </a:rPr>
              <a:t>5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420" name="Text 20"/>
          <p:cNvSpPr/>
          <p:nvPr/>
        </p:nvSpPr>
        <p:spPr>
          <a:xfrm>
            <a:off x="7453080" y="6735600"/>
            <a:ext cx="4712760" cy="25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01"/>
              </a:lnSpc>
              <a:tabLst>
                <a:tab algn="l" pos="0"/>
              </a:tabLst>
            </a:pPr>
            <a:r>
              <a:rPr b="0" lang="en-US" sz="1600" spc="-1" strike="noStrike">
                <a:solidFill>
                  <a:srgbClr val="e2e6e9"/>
                </a:solidFill>
                <a:latin typeface="Merriweather"/>
                <a:ea typeface="Merriweather"/>
              </a:rPr>
              <a:t>Загрузка лучших результатов в базу данных.</a:t>
            </a:r>
            <a:endParaRPr b="0" lang="ru-RU" sz="1600" spc="-1" strike="noStrike">
              <a:latin typeface="Arial"/>
            </a:endParaRPr>
          </a:p>
        </p:txBody>
      </p:sp>
      <p:pic>
        <p:nvPicPr>
          <p:cNvPr id="421" name="" descr=""/>
          <p:cNvPicPr/>
          <p:nvPr/>
        </p:nvPicPr>
        <p:blipFill>
          <a:blip r:embed="rId6"/>
          <a:stretch/>
        </p:blipFill>
        <p:spPr>
          <a:xfrm>
            <a:off x="12506400" y="7563240"/>
            <a:ext cx="2124000" cy="666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0"/>
          <p:cNvSpPr/>
          <p:nvPr/>
        </p:nvSpPr>
        <p:spPr>
          <a:xfrm>
            <a:off x="9144000" y="0"/>
            <a:ext cx="5486040" cy="8229240"/>
          </a:xfrm>
          <a:prstGeom prst="rect">
            <a:avLst/>
          </a:prstGeom>
          <a:solidFill>
            <a:srgbClr val="dfdfe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23" name="Image 0" descr="preencoded.png"/>
          <p:cNvPicPr/>
          <p:nvPr/>
        </p:nvPicPr>
        <p:blipFill>
          <a:blip r:embed="rId1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424" name="Shape 1"/>
          <p:cNvSpPr/>
          <p:nvPr/>
        </p:nvSpPr>
        <p:spPr>
          <a:xfrm>
            <a:off x="863640" y="1092960"/>
            <a:ext cx="2305800" cy="478800"/>
          </a:xfrm>
          <a:prstGeom prst="roundRect">
            <a:avLst>
              <a:gd name="adj" fmla="val 17310"/>
            </a:avLst>
          </a:prstGeom>
          <a:noFill/>
          <a:ln w="7620">
            <a:solidFill>
              <a:srgbClr val="609dff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5" name="Text 2"/>
          <p:cNvSpPr/>
          <p:nvPr/>
        </p:nvSpPr>
        <p:spPr>
          <a:xfrm>
            <a:off x="1019520" y="1174320"/>
            <a:ext cx="1994400" cy="31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49"/>
              </a:lnSpc>
              <a:tabLst>
                <a:tab algn="l" pos="0"/>
              </a:tabLst>
            </a:pPr>
            <a:r>
              <a:rPr b="0" lang="en-US" sz="1550" spc="-1" strike="noStrike">
                <a:solidFill>
                  <a:srgbClr val="609dff"/>
                </a:solidFill>
                <a:latin typeface="Merriweather"/>
                <a:ea typeface="Merriweather"/>
              </a:rPr>
              <a:t>ИГРОВОЙ ПРОЦЕСС</a:t>
            </a:r>
            <a:endParaRPr b="0" lang="ru-RU" sz="1550" spc="-1" strike="noStrike">
              <a:latin typeface="Arial"/>
            </a:endParaRPr>
          </a:p>
        </p:txBody>
      </p:sp>
      <p:sp>
        <p:nvSpPr>
          <p:cNvPr id="426" name="Text 3"/>
          <p:cNvSpPr/>
          <p:nvPr/>
        </p:nvSpPr>
        <p:spPr>
          <a:xfrm>
            <a:off x="863640" y="1670760"/>
            <a:ext cx="7416000" cy="1542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6049"/>
              </a:lnSpc>
              <a:tabLst>
                <a:tab algn="l" pos="0"/>
              </a:tabLst>
            </a:pPr>
            <a:r>
              <a:rPr b="0" lang="en-US" sz="4850" spc="-1" strike="noStrike">
                <a:solidFill>
                  <a:srgbClr val="f5f0f0"/>
                </a:solidFill>
                <a:latin typeface="Merriweather"/>
                <a:ea typeface="Merriweather"/>
              </a:rPr>
              <a:t>Основные игровые механики</a:t>
            </a:r>
            <a:endParaRPr b="0" lang="ru-RU" sz="4850" spc="-1" strike="noStrike">
              <a:latin typeface="Arial"/>
            </a:endParaRPr>
          </a:p>
        </p:txBody>
      </p:sp>
      <p:sp>
        <p:nvSpPr>
          <p:cNvPr id="427" name="Text 4"/>
          <p:cNvSpPr/>
          <p:nvPr/>
        </p:nvSpPr>
        <p:spPr>
          <a:xfrm>
            <a:off x="720000" y="3600000"/>
            <a:ext cx="3406680" cy="315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1" lang="en-US" sz="1900" spc="-1" strike="noStrike">
                <a:solidFill>
                  <a:srgbClr val="e2e6e9"/>
                </a:solidFill>
                <a:latin typeface="Merriweather"/>
                <a:ea typeface="Merriweather"/>
              </a:rPr>
              <a:t>Управление персонажем:</a:t>
            </a:r>
            <a:r>
              <a:rPr b="0" lang="en-US" sz="1900" spc="-1" strike="noStrike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endParaRPr b="0" lang="ru-RU" sz="1900" spc="-1" strike="noStrike">
              <a:latin typeface="Arial"/>
            </a:endParaRPr>
          </a:p>
          <a:p>
            <a:pPr marL="216000" indent="-216000">
              <a:lnSpc>
                <a:spcPts val="3101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e2e6e9"/>
                </a:solidFill>
                <a:latin typeface="Merriweather"/>
                <a:ea typeface="Merriweather"/>
              </a:rPr>
              <a:t>Интуитивное движение с помощью клавиатуры.</a:t>
            </a:r>
            <a:endParaRPr b="0" lang="ru-RU" sz="1900" spc="-1" strike="noStrike">
              <a:latin typeface="Arial"/>
            </a:endParaRPr>
          </a:p>
          <a:p>
            <a:pPr marL="216000" indent="-216000">
              <a:lnSpc>
                <a:spcPts val="3101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e2e6e9"/>
                </a:solidFill>
                <a:latin typeface="Merriweather"/>
                <a:ea typeface="Merriweather"/>
              </a:rPr>
              <a:t>Не хитрая, но затягивающая концепция.</a:t>
            </a:r>
            <a:endParaRPr b="0" lang="ru-RU" sz="1900" spc="-1" strike="noStrike">
              <a:latin typeface="Arial"/>
            </a:endParaRPr>
          </a:p>
        </p:txBody>
      </p:sp>
      <p:sp>
        <p:nvSpPr>
          <p:cNvPr id="428" name="Text 5"/>
          <p:cNvSpPr/>
          <p:nvPr/>
        </p:nvSpPr>
        <p:spPr>
          <a:xfrm>
            <a:off x="4520880" y="3600000"/>
            <a:ext cx="3406680" cy="394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29" name="" descr=""/>
          <p:cNvPicPr/>
          <p:nvPr/>
        </p:nvPicPr>
        <p:blipFill>
          <a:blip r:embed="rId2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Text 1"/>
          <p:cNvSpPr/>
          <p:nvPr/>
        </p:nvSpPr>
        <p:spPr>
          <a:xfrm>
            <a:off x="849600" y="180000"/>
            <a:ext cx="6170400" cy="7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6049"/>
              </a:lnSpc>
              <a:tabLst>
                <a:tab algn="l" pos="0"/>
              </a:tabLst>
            </a:pPr>
            <a:r>
              <a:rPr b="0" lang="en-US" sz="4850" spc="-1" strike="noStrike">
                <a:solidFill>
                  <a:srgbClr val="f5f0f0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Игровой процесс</a:t>
            </a:r>
            <a:endParaRPr b="0" lang="ru-RU" sz="4850" spc="-1" strike="noStrike">
              <a:highlight>
                <a:srgbClr val="000000"/>
              </a:highlight>
              <a:latin typeface="Arial"/>
            </a:endParaRPr>
          </a:p>
        </p:txBody>
      </p:sp>
      <p:sp>
        <p:nvSpPr>
          <p:cNvPr id="431" name="Text 2"/>
          <p:cNvSpPr/>
          <p:nvPr/>
        </p:nvSpPr>
        <p:spPr>
          <a:xfrm>
            <a:off x="777600" y="1335960"/>
            <a:ext cx="12902400" cy="118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0" lang="en-US" sz="1900" spc="-1" strike="noStrike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На изображении представлен пример игрового окна с главным персонажем, элементами уровня, такими как платформы и монеты, а также базовыми препятствиями. Это демонстрация функционала Arcade.</a:t>
            </a:r>
            <a:endParaRPr b="0" lang="ru-RU" sz="1900" spc="-1" strike="noStrike">
              <a:highlight>
                <a:srgbClr val="000000"/>
              </a:highlight>
              <a:latin typeface="Arial"/>
            </a:endParaRPr>
          </a:p>
        </p:txBody>
      </p:sp>
      <p:pic>
        <p:nvPicPr>
          <p:cNvPr id="432" name="" descr=""/>
          <p:cNvPicPr/>
          <p:nvPr/>
        </p:nvPicPr>
        <p:blipFill>
          <a:blip r:embed="rId1"/>
          <a:stretch/>
        </p:blipFill>
        <p:spPr>
          <a:xfrm>
            <a:off x="1901520" y="2520000"/>
            <a:ext cx="10698480" cy="5655600"/>
          </a:xfrm>
          <a:prstGeom prst="rect">
            <a:avLst/>
          </a:prstGeom>
          <a:ln w="0">
            <a:noFill/>
          </a:ln>
        </p:spPr>
      </p:pic>
      <p:pic>
        <p:nvPicPr>
          <p:cNvPr id="433" name="" descr=""/>
          <p:cNvPicPr/>
          <p:nvPr/>
        </p:nvPicPr>
        <p:blipFill>
          <a:blip r:embed="rId2"/>
          <a:stretch/>
        </p:blipFill>
        <p:spPr>
          <a:xfrm>
            <a:off x="12636000" y="7560000"/>
            <a:ext cx="1944000" cy="666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Text 0"/>
          <p:cNvSpPr/>
          <p:nvPr/>
        </p:nvSpPr>
        <p:spPr>
          <a:xfrm>
            <a:off x="1080000" y="509760"/>
            <a:ext cx="4705560" cy="111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2400" spc="-1" strike="noStrike">
                <a:solidFill>
                  <a:srgbClr val="f5f0f0"/>
                </a:solidFill>
                <a:latin typeface="Merriweather"/>
                <a:ea typeface="Merriweather"/>
              </a:rPr>
              <a:t>Пример кода: Инициализация</a:t>
            </a:r>
            <a:endParaRPr b="0" lang="ru-RU" sz="2400" spc="-1" strike="noStrike">
              <a:latin typeface="Arial"/>
            </a:endParaRPr>
          </a:p>
          <a:p>
            <a:pPr>
              <a:lnSpc>
                <a:spcPts val="2999"/>
              </a:lnSpc>
              <a:tabLst>
                <a:tab algn="l" pos="0"/>
              </a:tabLst>
            </a:pPr>
            <a:r>
              <a:rPr b="0" lang="en-US" sz="2400" spc="-1" strike="noStrike">
                <a:solidFill>
                  <a:srgbClr val="f5f0f0"/>
                </a:solidFill>
                <a:latin typeface="Merriweather"/>
                <a:ea typeface="Merriweather"/>
              </a:rPr>
              <a:t> </a:t>
            </a:r>
            <a:r>
              <a:rPr b="0" lang="en-US" sz="2400" spc="-1" strike="noStrike">
                <a:solidFill>
                  <a:srgbClr val="f5f0f0"/>
                </a:solidFill>
                <a:latin typeface="Merriweather"/>
                <a:ea typeface="Merriweather"/>
              </a:rPr>
              <a:t>окна и базовая отрисовка</a:t>
            </a:r>
            <a:endParaRPr b="0" lang="ru-RU" sz="2400" spc="-1" strike="noStrike">
              <a:latin typeface="Arial"/>
            </a:endParaRPr>
          </a:p>
        </p:txBody>
      </p:sp>
      <p:sp>
        <p:nvSpPr>
          <p:cNvPr id="435" name="Shape 1"/>
          <p:cNvSpPr/>
          <p:nvPr/>
        </p:nvSpPr>
        <p:spPr>
          <a:xfrm>
            <a:off x="6300000" y="360000"/>
            <a:ext cx="7741080" cy="7293960"/>
          </a:xfrm>
          <a:prstGeom prst="roundRect">
            <a:avLst>
              <a:gd name="adj" fmla="val 711"/>
            </a:avLst>
          </a:prstGeom>
          <a:solidFill>
            <a:srgbClr val="16222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6" name="Shape 2"/>
          <p:cNvSpPr/>
          <p:nvPr/>
        </p:nvSpPr>
        <p:spPr>
          <a:xfrm>
            <a:off x="6300000" y="360000"/>
            <a:ext cx="8330400" cy="7869600"/>
          </a:xfrm>
          <a:prstGeom prst="roundRect">
            <a:avLst>
              <a:gd name="adj" fmla="val 254"/>
            </a:avLst>
          </a:prstGeom>
          <a:solidFill>
            <a:srgbClr val="162227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7" name="Text 3"/>
          <p:cNvSpPr/>
          <p:nvPr/>
        </p:nvSpPr>
        <p:spPr>
          <a:xfrm>
            <a:off x="6417360" y="452520"/>
            <a:ext cx="7506360" cy="710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class GameView(arcade.View):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def __init__(self, difficulty_id, difficulty_name, db_manager):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super().__init__()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self.difficulty_id = difficulty_id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self.difficulty_name = difficulty_name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self.db_manager = db_manager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self.is_new_record = False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self.new_record_timer = 0.0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if difficulty_id == DIFFICULTY_EASY: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self.difficulty_color = arcade.color.GREEN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self.base_meteorite_speed_multiplier = 1.0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self.meteorite_frequency_multiplier = 2.0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self.bullet_speed_multiplier = 1.0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self.bullet_frequency_multiplier = 1.0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self.meteorite_max_hits = 3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elif difficulty_id == DIFFICULTY_MEDIUM: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self.difficulty_color = arcade.color.YELLOW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self.base_meteorite_speed_multiplier = 1.5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self.meteorite_frequency_multiplier = 3.0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self.bullet_speed_multiplier = 2.0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self.bullet_frequency_multiplier = 2.0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self.meteorite_max_hits = 3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else: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self.difficulty_color = arcade.color.RED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self.base_meteorite_speed_multiplier = 2.0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self.meteorite_frequency_multiplier = 4.0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self.bullet_speed_multiplier = 4.0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self.bullet_frequency_multiplier = 4.0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self.meteorite_max_hits = 5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self.speed_bonus = 0.0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self.current_meteorite_speed_multiplier = self.base_meteorite_speed_multiplier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self.last_bonus_score = 0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self.meteorite_spawn_rate = BASE_METEORITE_SPAWN_RATE / self.meteorite_frequency_multiplier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self.background_texture = arcade.load_texture("ddd.png")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self.player = Player()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self.player_list = arcade.SpriteList()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self.player_list.append(self.player)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self.meteorite_list = arcade.SpriteList()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self.bullet_list = arcade.SpriteList()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self.particle_list = arcade.SpriteList()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self.left_pressed = False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self.right_pressed = False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self.up_pressed = False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self.down_pressed = False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self.meteorite_timer = 0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self.total_time = 0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self.player_health = PLAYER_MAX_HITS</a:t>
            </a:r>
            <a:endParaRPr b="0" lang="ru-RU" sz="950" spc="-1" strike="noStrike">
              <a:latin typeface="Arial"/>
            </a:endParaRPr>
          </a:p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</a:t>
            </a:r>
            <a:r>
              <a:rPr b="0" lang="en-US" sz="950" spc="-1" strike="noStrike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self.score = 0</a:t>
            </a:r>
            <a:endParaRPr b="0" lang="ru-RU" sz="950" spc="-1" strike="noStrike">
              <a:latin typeface="Arial"/>
            </a:endParaRPr>
          </a:p>
        </p:txBody>
      </p:sp>
      <p:sp>
        <p:nvSpPr>
          <p:cNvPr id="438" name="Text 4"/>
          <p:cNvSpPr/>
          <p:nvPr/>
        </p:nvSpPr>
        <p:spPr>
          <a:xfrm>
            <a:off x="3444480" y="8597520"/>
            <a:ext cx="7741080" cy="295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1151"/>
              </a:lnSpc>
              <a:tabLst>
                <a:tab algn="l" pos="0"/>
              </a:tabLst>
            </a:pPr>
            <a:r>
              <a:rPr b="0" lang="en-US" sz="950" spc="-1" strike="noStrike">
                <a:solidFill>
                  <a:srgbClr val="e2e6e9"/>
                </a:solidFill>
                <a:latin typeface="Merriweather"/>
                <a:ea typeface="Merriweather"/>
              </a:rPr>
              <a:t>Данный фрагмент кода демонстрирует создание базового окна Arcade, определение его размеров и заголовка, а также основные методы для инициализации, отрисовки и обновления игрового цикла.</a:t>
            </a:r>
            <a:endParaRPr b="0" lang="ru-RU" sz="950" spc="-1" strike="noStrike">
              <a:latin typeface="Arial"/>
            </a:endParaRPr>
          </a:p>
        </p:txBody>
      </p:sp>
      <p:pic>
        <p:nvPicPr>
          <p:cNvPr id="439" name="" descr=""/>
          <p:cNvPicPr/>
          <p:nvPr/>
        </p:nvPicPr>
        <p:blipFill>
          <a:blip r:embed="rId1"/>
          <a:stretch/>
        </p:blipFill>
        <p:spPr>
          <a:xfrm>
            <a:off x="622440" y="1440000"/>
            <a:ext cx="5163120" cy="64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" name="" descr=""/>
          <p:cNvPicPr/>
          <p:nvPr/>
        </p:nvPicPr>
        <p:blipFill>
          <a:blip r:embed="rId1"/>
          <a:stretch/>
        </p:blipFill>
        <p:spPr>
          <a:xfrm>
            <a:off x="12506400" y="7563240"/>
            <a:ext cx="2124000" cy="666360"/>
          </a:xfrm>
          <a:prstGeom prst="rect">
            <a:avLst/>
          </a:prstGeom>
          <a:ln w="0">
            <a:noFill/>
          </a:ln>
        </p:spPr>
      </p:pic>
      <p:sp>
        <p:nvSpPr>
          <p:cNvPr id="441" name=""/>
          <p:cNvSpPr txBox="1"/>
          <p:nvPr/>
        </p:nvSpPr>
        <p:spPr>
          <a:xfrm>
            <a:off x="3060000" y="1800000"/>
            <a:ext cx="8100000" cy="2340000"/>
          </a:xfrm>
          <a:prstGeom prst="rect">
            <a:avLst/>
          </a:prstGeom>
          <a:noFill/>
          <a:ln w="0">
            <a:noFill/>
          </a:ln>
          <a:effectLst>
            <a:outerShdw dist="101823" dir="2700000" blurRad="0" rotWithShape="0">
              <a:srgbClr val="808080"/>
            </a:outerShdw>
          </a:effectLst>
        </p:spPr>
        <p:txBody>
          <a:bodyPr lIns="90000" rIns="90000" tIns="45000" bIns="45000" anchor="t">
            <a:noAutofit/>
          </a:bodyPr>
          <a:p>
            <a:r>
              <a:rPr b="1" lang="ru-RU" sz="6600" spc="-1" strike="noStrike">
                <a:solidFill>
                  <a:srgbClr val="fff5ce"/>
                </a:solidFill>
                <a:latin typeface="Impact"/>
              </a:rPr>
              <a:t>Спасибо за внимание</a:t>
            </a:r>
            <a:endParaRPr b="1" lang="ru-RU" sz="6600" spc="-1" strike="noStrike">
              <a:solidFill>
                <a:srgbClr val="fff5ce"/>
              </a:solidFill>
              <a:latin typeface="Impact"/>
            </a:endParaRPr>
          </a:p>
        </p:txBody>
      </p:sp>
      <p:pic>
        <p:nvPicPr>
          <p:cNvPr id="442" name="" descr=""/>
          <p:cNvPicPr/>
          <p:nvPr/>
        </p:nvPicPr>
        <p:blipFill>
          <a:blip r:embed="rId2"/>
          <a:stretch/>
        </p:blipFill>
        <p:spPr>
          <a:xfrm rot="19646400">
            <a:off x="225360" y="3693600"/>
            <a:ext cx="2381040" cy="2381040"/>
          </a:xfrm>
          <a:prstGeom prst="rect">
            <a:avLst/>
          </a:prstGeom>
          <a:ln w="0">
            <a:noFill/>
          </a:ln>
        </p:spPr>
      </p:pic>
      <p:pic>
        <p:nvPicPr>
          <p:cNvPr id="443" name="" descr=""/>
          <p:cNvPicPr/>
          <p:nvPr/>
        </p:nvPicPr>
        <p:blipFill>
          <a:blip r:embed="rId3"/>
          <a:stretch/>
        </p:blipFill>
        <p:spPr>
          <a:xfrm rot="4984200">
            <a:off x="2700000" y="3198600"/>
            <a:ext cx="2381040" cy="2381040"/>
          </a:xfrm>
          <a:prstGeom prst="rect">
            <a:avLst/>
          </a:prstGeom>
          <a:ln w="0">
            <a:noFill/>
          </a:ln>
        </p:spPr>
      </p:pic>
      <p:pic>
        <p:nvPicPr>
          <p:cNvPr id="444" name="" descr=""/>
          <p:cNvPicPr/>
          <p:nvPr/>
        </p:nvPicPr>
        <p:blipFill>
          <a:blip r:embed="rId4"/>
          <a:stretch/>
        </p:blipFill>
        <p:spPr>
          <a:xfrm>
            <a:off x="4818960" y="5580000"/>
            <a:ext cx="2381040" cy="2381040"/>
          </a:xfrm>
          <a:prstGeom prst="rect">
            <a:avLst/>
          </a:prstGeom>
          <a:ln w="0">
            <a:noFill/>
          </a:ln>
        </p:spPr>
      </p:pic>
      <p:pic>
        <p:nvPicPr>
          <p:cNvPr id="445" name="" descr=""/>
          <p:cNvPicPr/>
          <p:nvPr/>
        </p:nvPicPr>
        <p:blipFill>
          <a:blip r:embed="rId5"/>
          <a:stretch/>
        </p:blipFill>
        <p:spPr>
          <a:xfrm rot="19642800">
            <a:off x="8733600" y="3693600"/>
            <a:ext cx="2381040" cy="2380680"/>
          </a:xfrm>
          <a:prstGeom prst="rect">
            <a:avLst/>
          </a:prstGeom>
          <a:ln w="0">
            <a:noFill/>
          </a:ln>
        </p:spPr>
      </p:pic>
      <p:pic>
        <p:nvPicPr>
          <p:cNvPr id="446" name="" descr=""/>
          <p:cNvPicPr/>
          <p:nvPr/>
        </p:nvPicPr>
        <p:blipFill>
          <a:blip r:embed="rId6"/>
          <a:stretch/>
        </p:blipFill>
        <p:spPr>
          <a:xfrm rot="1783800">
            <a:off x="7445160" y="5825160"/>
            <a:ext cx="2381040" cy="2381040"/>
          </a:xfrm>
          <a:prstGeom prst="rect">
            <a:avLst/>
          </a:prstGeom>
          <a:ln w="0">
            <a:noFill/>
          </a:ln>
        </p:spPr>
      </p:pic>
      <p:pic>
        <p:nvPicPr>
          <p:cNvPr id="447" name="" descr=""/>
          <p:cNvPicPr/>
          <p:nvPr/>
        </p:nvPicPr>
        <p:blipFill>
          <a:blip r:embed="rId7"/>
          <a:stretch/>
        </p:blipFill>
        <p:spPr>
          <a:xfrm rot="13275600">
            <a:off x="6119640" y="3198960"/>
            <a:ext cx="2381040" cy="2381040"/>
          </a:xfrm>
          <a:prstGeom prst="rect">
            <a:avLst/>
          </a:prstGeom>
          <a:ln w="0">
            <a:noFill/>
          </a:ln>
        </p:spPr>
      </p:pic>
      <p:pic>
        <p:nvPicPr>
          <p:cNvPr id="448" name="" descr=""/>
          <p:cNvPicPr/>
          <p:nvPr/>
        </p:nvPicPr>
        <p:blipFill>
          <a:blip r:embed="rId8"/>
          <a:stretch/>
        </p:blipFill>
        <p:spPr>
          <a:xfrm rot="535200">
            <a:off x="10790280" y="5569920"/>
            <a:ext cx="2381040" cy="2381040"/>
          </a:xfrm>
          <a:prstGeom prst="rect">
            <a:avLst/>
          </a:prstGeom>
          <a:ln w="0">
            <a:noFill/>
          </a:ln>
        </p:spPr>
      </p:pic>
      <p:pic>
        <p:nvPicPr>
          <p:cNvPr id="449" name="" descr=""/>
          <p:cNvPicPr/>
          <p:nvPr/>
        </p:nvPicPr>
        <p:blipFill>
          <a:blip r:embed="rId9"/>
          <a:stretch/>
        </p:blipFill>
        <p:spPr>
          <a:xfrm>
            <a:off x="12420000" y="3420000"/>
            <a:ext cx="2381040" cy="2381040"/>
          </a:xfrm>
          <a:prstGeom prst="rect">
            <a:avLst/>
          </a:prstGeom>
          <a:ln w="0">
            <a:noFill/>
          </a:ln>
        </p:spPr>
      </p:pic>
      <p:pic>
        <p:nvPicPr>
          <p:cNvPr id="450" name="" descr=""/>
          <p:cNvPicPr/>
          <p:nvPr/>
        </p:nvPicPr>
        <p:blipFill>
          <a:blip r:embed="rId10"/>
          <a:stretch/>
        </p:blipFill>
        <p:spPr>
          <a:xfrm rot="1348200">
            <a:off x="539640" y="719640"/>
            <a:ext cx="2381040" cy="2381040"/>
          </a:xfrm>
          <a:prstGeom prst="rect">
            <a:avLst/>
          </a:prstGeom>
          <a:ln w="0">
            <a:noFill/>
          </a:ln>
        </p:spPr>
      </p:pic>
      <p:pic>
        <p:nvPicPr>
          <p:cNvPr id="451" name="" descr=""/>
          <p:cNvPicPr/>
          <p:nvPr/>
        </p:nvPicPr>
        <p:blipFill>
          <a:blip r:embed="rId11"/>
          <a:stretch/>
        </p:blipFill>
        <p:spPr>
          <a:xfrm rot="20242800">
            <a:off x="12246120" y="186120"/>
            <a:ext cx="2381040" cy="2381040"/>
          </a:xfrm>
          <a:prstGeom prst="rect">
            <a:avLst/>
          </a:prstGeom>
          <a:ln w="0">
            <a:noFill/>
          </a:ln>
        </p:spPr>
      </p:pic>
      <p:pic>
        <p:nvPicPr>
          <p:cNvPr id="452" name="" descr=""/>
          <p:cNvPicPr/>
          <p:nvPr/>
        </p:nvPicPr>
        <p:blipFill>
          <a:blip r:embed="rId12"/>
          <a:stretch/>
        </p:blipFill>
        <p:spPr>
          <a:xfrm rot="1929600">
            <a:off x="10711080" y="2250720"/>
            <a:ext cx="2381040" cy="2381040"/>
          </a:xfrm>
          <a:prstGeom prst="rect">
            <a:avLst/>
          </a:prstGeom>
          <a:ln w="0">
            <a:noFill/>
          </a:ln>
        </p:spPr>
      </p:pic>
      <p:pic>
        <p:nvPicPr>
          <p:cNvPr id="453" name="" descr=""/>
          <p:cNvPicPr/>
          <p:nvPr/>
        </p:nvPicPr>
        <p:blipFill>
          <a:blip r:embed="rId13"/>
          <a:stretch/>
        </p:blipFill>
        <p:spPr>
          <a:xfrm rot="18333000">
            <a:off x="2368440" y="5690160"/>
            <a:ext cx="2381040" cy="2381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</TotalTime>
  <Application>LibreOffice/7.4.1.2$Windows_X86_64 LibreOffice_project/3c58a8f3a960df8bc8fd77b461821e42c061c5f0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2026-01-29T20:28:24Z</dcterms:created>
  <dc:creator/>
  <dc:description/>
  <dc:language>ru-RU</dc:language>
  <cp:lastModifiedBy/>
  <dcterms:modified xsi:type="dcterms:W3CDTF">2026-01-30T00:50:25Z</dcterms:modified>
  <cp:revision>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On-screen Show (16:9)</vt:lpwstr>
  </property>
  <property fmtid="{D5CDD505-2E9C-101B-9397-08002B2CF9AE}" pid="4" name="Slides">
    <vt:i4>8</vt:i4>
  </property>
</Properties>
</file>